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aveSubsetFonts="1" autoCompressPictures="0">
  <p:sldMasterIdLst>
    <p:sldMasterId id="2147483648" r:id="rId1"/>
  </p:sldMasterIdLst>
  <p:notesMasterIdLst>
    <p:notesMasterId r:id="rId25"/>
  </p:notesMasterIdLst>
  <p:sldIdLst>
    <p:sldId id="291" r:id="rId2"/>
    <p:sldId id="263" r:id="rId3"/>
    <p:sldId id="264" r:id="rId4"/>
    <p:sldId id="265" r:id="rId5"/>
    <p:sldId id="266" r:id="rId6"/>
    <p:sldId id="267" r:id="rId7"/>
    <p:sldId id="271" r:id="rId8"/>
    <p:sldId id="269" r:id="rId9"/>
    <p:sldId id="273" r:id="rId10"/>
    <p:sldId id="272" r:id="rId11"/>
    <p:sldId id="276" r:id="rId12"/>
    <p:sldId id="277" r:id="rId13"/>
    <p:sldId id="288" r:id="rId14"/>
    <p:sldId id="278" r:id="rId15"/>
    <p:sldId id="279" r:id="rId16"/>
    <p:sldId id="280" r:id="rId17"/>
    <p:sldId id="281" r:id="rId18"/>
    <p:sldId id="283" r:id="rId19"/>
    <p:sldId id="284" r:id="rId20"/>
    <p:sldId id="285" r:id="rId21"/>
    <p:sldId id="287" r:id="rId22"/>
    <p:sldId id="289" r:id="rId23"/>
    <p:sldId id="290" r:id="rId24"/>
  </p:sldIdLst>
  <p:sldSz cx="24384000" cy="13716000"/>
  <p:notesSz cx="6858000" cy="9144000"/>
  <p:defaultTextStyle>
    <a:defPPr>
      <a:defRPr lang="zh-CN"/>
    </a:defPPr>
    <a:lvl1pPr algn="ctr" defTabSz="584200" rtl="0" fontAlgn="base" hangingPunct="0">
      <a:spcBef>
        <a:spcPct val="0"/>
      </a:spcBef>
      <a:spcAft>
        <a:spcPct val="0"/>
      </a:spcAft>
      <a:defRPr sz="4600" kern="1200">
        <a:solidFill>
          <a:srgbClr val="000000"/>
        </a:solidFill>
        <a:latin typeface="Helvetica Light" charset="0"/>
        <a:ea typeface="Helvetica Light" charset="0"/>
        <a:cs typeface="Helvetica Light" charset="0"/>
        <a:sym typeface="Helvetica Light" charset="0"/>
      </a:defRPr>
    </a:lvl1pPr>
    <a:lvl2pPr marL="228600" algn="ctr" defTabSz="584200" rtl="0" fontAlgn="base" hangingPunct="0">
      <a:spcBef>
        <a:spcPct val="0"/>
      </a:spcBef>
      <a:spcAft>
        <a:spcPct val="0"/>
      </a:spcAft>
      <a:defRPr sz="4600" kern="1200">
        <a:solidFill>
          <a:srgbClr val="000000"/>
        </a:solidFill>
        <a:latin typeface="Helvetica Light" charset="0"/>
        <a:ea typeface="Helvetica Light" charset="0"/>
        <a:cs typeface="Helvetica Light" charset="0"/>
        <a:sym typeface="Helvetica Light" charset="0"/>
      </a:defRPr>
    </a:lvl2pPr>
    <a:lvl3pPr marL="457200" algn="ctr" defTabSz="584200" rtl="0" fontAlgn="base" hangingPunct="0">
      <a:spcBef>
        <a:spcPct val="0"/>
      </a:spcBef>
      <a:spcAft>
        <a:spcPct val="0"/>
      </a:spcAft>
      <a:defRPr sz="4600" kern="1200">
        <a:solidFill>
          <a:srgbClr val="000000"/>
        </a:solidFill>
        <a:latin typeface="Helvetica Light" charset="0"/>
        <a:ea typeface="Helvetica Light" charset="0"/>
        <a:cs typeface="Helvetica Light" charset="0"/>
        <a:sym typeface="Helvetica Light" charset="0"/>
      </a:defRPr>
    </a:lvl3pPr>
    <a:lvl4pPr marL="685800" algn="ctr" defTabSz="584200" rtl="0" fontAlgn="base" hangingPunct="0">
      <a:spcBef>
        <a:spcPct val="0"/>
      </a:spcBef>
      <a:spcAft>
        <a:spcPct val="0"/>
      </a:spcAft>
      <a:defRPr sz="4600" kern="1200">
        <a:solidFill>
          <a:srgbClr val="000000"/>
        </a:solidFill>
        <a:latin typeface="Helvetica Light" charset="0"/>
        <a:ea typeface="Helvetica Light" charset="0"/>
        <a:cs typeface="Helvetica Light" charset="0"/>
        <a:sym typeface="Helvetica Light" charset="0"/>
      </a:defRPr>
    </a:lvl4pPr>
    <a:lvl5pPr marL="914400" algn="ctr" defTabSz="584200" rtl="0" fontAlgn="base" hangingPunct="0">
      <a:spcBef>
        <a:spcPct val="0"/>
      </a:spcBef>
      <a:spcAft>
        <a:spcPct val="0"/>
      </a:spcAft>
      <a:defRPr sz="46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46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46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46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4600" kern="1200">
        <a:solidFill>
          <a:srgbClr val="000000"/>
        </a:solidFill>
        <a:latin typeface="Helvetica Light" charset="0"/>
        <a:ea typeface="Helvetica Light" charset="0"/>
        <a:cs typeface="Helvetica Light" charset="0"/>
        <a:sym typeface="Helvetica Light"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089"/>
  </p:normalViewPr>
  <p:slideViewPr>
    <p:cSldViewPr>
      <p:cViewPr varScale="1">
        <p:scale>
          <a:sx n="59" d="100"/>
          <a:sy n="59" d="100"/>
        </p:scale>
        <p:origin x="360" y="224"/>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686744-3A8F-4590-9FC8-1754D24E6154}" type="doc">
      <dgm:prSet loTypeId="urn:microsoft.com/office/officeart/2005/8/layout/hProcess9" loCatId="process" qsTypeId="urn:microsoft.com/office/officeart/2005/8/quickstyle/simple1" qsCatId="simple" csTypeId="urn:microsoft.com/office/officeart/2005/8/colors/accent1_2" csCatId="accent1" phldr="1"/>
      <dgm:spPr/>
    </dgm:pt>
    <dgm:pt modelId="{F25AAE5F-621A-406F-A455-3BA410D52909}">
      <dgm:prSet phldrT="[文本]" custT="1"/>
      <dgm:spPr/>
      <dgm:t>
        <a:bodyPr/>
        <a:lstStyle/>
        <a:p>
          <a:r>
            <a:rPr lang="zh-CN" altLang="en-US" sz="3600" dirty="0">
              <a:latin typeface="微软雅黑" panose="020B0503020204020204" pitchFamily="34" charset="-122"/>
              <a:ea typeface="微软雅黑" panose="020B0503020204020204" pitchFamily="34" charset="-122"/>
            </a:rPr>
            <a:t>一级</a:t>
          </a:r>
          <a:r>
            <a:rPr lang="en-US" altLang="zh-CN" sz="3600" dirty="0">
              <a:latin typeface="微软雅黑" panose="020B0503020204020204" pitchFamily="34" charset="-122"/>
              <a:ea typeface="微软雅黑" panose="020B0503020204020204" pitchFamily="34" charset="-122"/>
            </a:rPr>
            <a:t>SA</a:t>
          </a:r>
          <a:r>
            <a:rPr lang="zh-CN" altLang="en-US" sz="3600" dirty="0">
              <a:latin typeface="微软雅黑" panose="020B0503020204020204" pitchFamily="34" charset="-122"/>
              <a:ea typeface="微软雅黑" panose="020B0503020204020204" pitchFamily="34" charset="-122"/>
            </a:rPr>
            <a:t>觉察</a:t>
          </a:r>
        </a:p>
      </dgm:t>
    </dgm:pt>
    <dgm:pt modelId="{49D5E317-ADFD-4584-886A-27B3CAAEE612}" type="parTrans" cxnId="{C11DC1BF-D244-466F-BA9E-A898C7A49D9D}">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31E0C7D-8EEB-4F6E-8563-60F08E4236D5}" type="sibTrans" cxnId="{C11DC1BF-D244-466F-BA9E-A898C7A49D9D}">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0074046-12CF-4CBA-AC45-45AA0483A720}">
      <dgm:prSet phldrT="[文本]" custT="1"/>
      <dgm:spPr/>
      <dgm:t>
        <a:bodyPr/>
        <a:lstStyle/>
        <a:p>
          <a:r>
            <a:rPr lang="zh-CN" altLang="en-US" sz="3600" dirty="0">
              <a:latin typeface="微软雅黑" panose="020B0503020204020204" pitchFamily="34" charset="-122"/>
              <a:ea typeface="微软雅黑" panose="020B0503020204020204" pitchFamily="34" charset="-122"/>
            </a:rPr>
            <a:t>二级</a:t>
          </a:r>
          <a:r>
            <a:rPr lang="en-US" altLang="zh-CN" sz="3600" dirty="0">
              <a:latin typeface="微软雅黑" panose="020B0503020204020204" pitchFamily="34" charset="-122"/>
              <a:ea typeface="微软雅黑" panose="020B0503020204020204" pitchFamily="34" charset="-122"/>
            </a:rPr>
            <a:t>SA</a:t>
          </a:r>
          <a:r>
            <a:rPr lang="zh-CN" altLang="en-US" sz="3600" dirty="0">
              <a:latin typeface="微软雅黑" panose="020B0503020204020204" pitchFamily="34" charset="-122"/>
              <a:ea typeface="微软雅黑" panose="020B0503020204020204" pitchFamily="34" charset="-122"/>
            </a:rPr>
            <a:t>理解</a:t>
          </a:r>
        </a:p>
      </dgm:t>
    </dgm:pt>
    <dgm:pt modelId="{757E55A6-C150-4D69-AB06-0D97416E101E}" type="parTrans" cxnId="{F6E3B67E-566A-40C3-9DF2-81683F206E5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D9095DD3-AEBD-41BE-B1A7-BA6E4E24AEAD}" type="sibTrans" cxnId="{F6E3B67E-566A-40C3-9DF2-81683F206E5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EA81A1D-57BB-4001-B679-44A281C5EC07}">
      <dgm:prSet phldrT="[文本]" custT="1"/>
      <dgm:spPr/>
      <dgm:t>
        <a:bodyPr/>
        <a:lstStyle/>
        <a:p>
          <a:r>
            <a:rPr lang="zh-CN" altLang="en-US" sz="3600" dirty="0">
              <a:latin typeface="微软雅黑" panose="020B0503020204020204" pitchFamily="34" charset="-122"/>
              <a:ea typeface="微软雅黑" panose="020B0503020204020204" pitchFamily="34" charset="-122"/>
            </a:rPr>
            <a:t>三级</a:t>
          </a:r>
          <a:r>
            <a:rPr lang="en-US" altLang="zh-CN" sz="3600" dirty="0">
              <a:latin typeface="微软雅黑" panose="020B0503020204020204" pitchFamily="34" charset="-122"/>
              <a:ea typeface="微软雅黑" panose="020B0503020204020204" pitchFamily="34" charset="-122"/>
            </a:rPr>
            <a:t>SA</a:t>
          </a:r>
          <a:r>
            <a:rPr lang="zh-CN" altLang="en-US" sz="3600" dirty="0">
              <a:latin typeface="微软雅黑" panose="020B0503020204020204" pitchFamily="34" charset="-122"/>
              <a:ea typeface="微软雅黑" panose="020B0503020204020204" pitchFamily="34" charset="-122"/>
            </a:rPr>
            <a:t>应用</a:t>
          </a:r>
        </a:p>
      </dgm:t>
    </dgm:pt>
    <dgm:pt modelId="{BAF2AB26-5F1C-4155-A6A4-C1C60785F5B9}" type="parTrans" cxnId="{BA5C8766-1F3A-41D0-83D1-F539B7CE144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ACEC345B-0BCA-44BD-9901-187AA5930F50}" type="sibTrans" cxnId="{BA5C8766-1F3A-41D0-83D1-F539B7CE144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406871F-E87E-4438-AEC0-AD8D86F0C671}" type="pres">
      <dgm:prSet presAssocID="{B9686744-3A8F-4590-9FC8-1754D24E6154}" presName="CompostProcess" presStyleCnt="0">
        <dgm:presLayoutVars>
          <dgm:dir/>
          <dgm:resizeHandles val="exact"/>
        </dgm:presLayoutVars>
      </dgm:prSet>
      <dgm:spPr/>
    </dgm:pt>
    <dgm:pt modelId="{02E44B24-4859-47E5-BCC5-6C2C594A2863}" type="pres">
      <dgm:prSet presAssocID="{B9686744-3A8F-4590-9FC8-1754D24E6154}" presName="arrow" presStyleLbl="bgShp" presStyleIdx="0" presStyleCnt="1"/>
      <dgm:spPr/>
    </dgm:pt>
    <dgm:pt modelId="{E120BA11-80AC-4754-B0F3-455E57DE847F}" type="pres">
      <dgm:prSet presAssocID="{B9686744-3A8F-4590-9FC8-1754D24E6154}" presName="linearProcess" presStyleCnt="0"/>
      <dgm:spPr/>
    </dgm:pt>
    <dgm:pt modelId="{01EB1B53-4132-40CA-AC87-CD88120F4DDB}" type="pres">
      <dgm:prSet presAssocID="{F25AAE5F-621A-406F-A455-3BA410D52909}" presName="textNode" presStyleLbl="node1" presStyleIdx="0" presStyleCnt="3">
        <dgm:presLayoutVars>
          <dgm:bulletEnabled val="1"/>
        </dgm:presLayoutVars>
      </dgm:prSet>
      <dgm:spPr/>
      <dgm:t>
        <a:bodyPr/>
        <a:lstStyle/>
        <a:p>
          <a:endParaRPr lang="zh-CN" altLang="en-US"/>
        </a:p>
      </dgm:t>
    </dgm:pt>
    <dgm:pt modelId="{04A26C78-E326-4AB4-8D3F-AD15A88DD8B7}" type="pres">
      <dgm:prSet presAssocID="{131E0C7D-8EEB-4F6E-8563-60F08E4236D5}" presName="sibTrans" presStyleCnt="0"/>
      <dgm:spPr/>
    </dgm:pt>
    <dgm:pt modelId="{86B654BD-A27D-48B0-B2A5-D5A0A97DC470}" type="pres">
      <dgm:prSet presAssocID="{60074046-12CF-4CBA-AC45-45AA0483A720}" presName="textNode" presStyleLbl="node1" presStyleIdx="1" presStyleCnt="3">
        <dgm:presLayoutVars>
          <dgm:bulletEnabled val="1"/>
        </dgm:presLayoutVars>
      </dgm:prSet>
      <dgm:spPr/>
      <dgm:t>
        <a:bodyPr/>
        <a:lstStyle/>
        <a:p>
          <a:endParaRPr lang="zh-CN" altLang="en-US"/>
        </a:p>
      </dgm:t>
    </dgm:pt>
    <dgm:pt modelId="{456A3268-D931-4DF6-AD91-9E0FB60FD008}" type="pres">
      <dgm:prSet presAssocID="{D9095DD3-AEBD-41BE-B1A7-BA6E4E24AEAD}" presName="sibTrans" presStyleCnt="0"/>
      <dgm:spPr/>
    </dgm:pt>
    <dgm:pt modelId="{3AEC09AC-87A5-479B-A4E0-AFD2F10930BD}" type="pres">
      <dgm:prSet presAssocID="{FEA81A1D-57BB-4001-B679-44A281C5EC07}" presName="textNode" presStyleLbl="node1" presStyleIdx="2" presStyleCnt="3">
        <dgm:presLayoutVars>
          <dgm:bulletEnabled val="1"/>
        </dgm:presLayoutVars>
      </dgm:prSet>
      <dgm:spPr/>
      <dgm:t>
        <a:bodyPr/>
        <a:lstStyle/>
        <a:p>
          <a:endParaRPr lang="zh-CN" altLang="en-US"/>
        </a:p>
      </dgm:t>
    </dgm:pt>
  </dgm:ptLst>
  <dgm:cxnLst>
    <dgm:cxn modelId="{5F6CED0B-AC1F-DE4A-BFF1-628FDFD8C24F}" type="presOf" srcId="{B9686744-3A8F-4590-9FC8-1754D24E6154}" destId="{1406871F-E87E-4438-AEC0-AD8D86F0C671}" srcOrd="0" destOrd="0" presId="urn:microsoft.com/office/officeart/2005/8/layout/hProcess9"/>
    <dgm:cxn modelId="{A7E1DC39-0511-A34A-B9BF-5BA726D4A4FD}" type="presOf" srcId="{FEA81A1D-57BB-4001-B679-44A281C5EC07}" destId="{3AEC09AC-87A5-479B-A4E0-AFD2F10930BD}" srcOrd="0" destOrd="0" presId="urn:microsoft.com/office/officeart/2005/8/layout/hProcess9"/>
    <dgm:cxn modelId="{F6E3B67E-566A-40C3-9DF2-81683F206E59}" srcId="{B9686744-3A8F-4590-9FC8-1754D24E6154}" destId="{60074046-12CF-4CBA-AC45-45AA0483A720}" srcOrd="1" destOrd="0" parTransId="{757E55A6-C150-4D69-AB06-0D97416E101E}" sibTransId="{D9095DD3-AEBD-41BE-B1A7-BA6E4E24AEAD}"/>
    <dgm:cxn modelId="{C11DC1BF-D244-466F-BA9E-A898C7A49D9D}" srcId="{B9686744-3A8F-4590-9FC8-1754D24E6154}" destId="{F25AAE5F-621A-406F-A455-3BA410D52909}" srcOrd="0" destOrd="0" parTransId="{49D5E317-ADFD-4584-886A-27B3CAAEE612}" sibTransId="{131E0C7D-8EEB-4F6E-8563-60F08E4236D5}"/>
    <dgm:cxn modelId="{BA5C8766-1F3A-41D0-83D1-F539B7CE1442}" srcId="{B9686744-3A8F-4590-9FC8-1754D24E6154}" destId="{FEA81A1D-57BB-4001-B679-44A281C5EC07}" srcOrd="2" destOrd="0" parTransId="{BAF2AB26-5F1C-4155-A6A4-C1C60785F5B9}" sibTransId="{ACEC345B-0BCA-44BD-9901-187AA5930F50}"/>
    <dgm:cxn modelId="{BA16B2F0-00AA-AC4B-8EE4-4A8EDE4B1AB7}" type="presOf" srcId="{60074046-12CF-4CBA-AC45-45AA0483A720}" destId="{86B654BD-A27D-48B0-B2A5-D5A0A97DC470}" srcOrd="0" destOrd="0" presId="urn:microsoft.com/office/officeart/2005/8/layout/hProcess9"/>
    <dgm:cxn modelId="{517F9287-590A-6D46-90A1-0A5B29BF6190}" type="presOf" srcId="{F25AAE5F-621A-406F-A455-3BA410D52909}" destId="{01EB1B53-4132-40CA-AC87-CD88120F4DDB}" srcOrd="0" destOrd="0" presId="urn:microsoft.com/office/officeart/2005/8/layout/hProcess9"/>
    <dgm:cxn modelId="{0C18D3CE-74CC-0F43-B60D-30D6F84D6F77}" type="presParOf" srcId="{1406871F-E87E-4438-AEC0-AD8D86F0C671}" destId="{02E44B24-4859-47E5-BCC5-6C2C594A2863}" srcOrd="0" destOrd="0" presId="urn:microsoft.com/office/officeart/2005/8/layout/hProcess9"/>
    <dgm:cxn modelId="{E20089FB-1D3A-424A-9A6C-918DC547BDE9}" type="presParOf" srcId="{1406871F-E87E-4438-AEC0-AD8D86F0C671}" destId="{E120BA11-80AC-4754-B0F3-455E57DE847F}" srcOrd="1" destOrd="0" presId="urn:microsoft.com/office/officeart/2005/8/layout/hProcess9"/>
    <dgm:cxn modelId="{DAA7C5A6-90BA-B548-BBD4-7C9310BF15EE}" type="presParOf" srcId="{E120BA11-80AC-4754-B0F3-455E57DE847F}" destId="{01EB1B53-4132-40CA-AC87-CD88120F4DDB}" srcOrd="0" destOrd="0" presId="urn:microsoft.com/office/officeart/2005/8/layout/hProcess9"/>
    <dgm:cxn modelId="{F9AE2B88-299E-0540-8FA6-4889D2F8E3F3}" type="presParOf" srcId="{E120BA11-80AC-4754-B0F3-455E57DE847F}" destId="{04A26C78-E326-4AB4-8D3F-AD15A88DD8B7}" srcOrd="1" destOrd="0" presId="urn:microsoft.com/office/officeart/2005/8/layout/hProcess9"/>
    <dgm:cxn modelId="{12811F0A-4E05-6744-BB7E-E7FD55311BF8}" type="presParOf" srcId="{E120BA11-80AC-4754-B0F3-455E57DE847F}" destId="{86B654BD-A27D-48B0-B2A5-D5A0A97DC470}" srcOrd="2" destOrd="0" presId="urn:microsoft.com/office/officeart/2005/8/layout/hProcess9"/>
    <dgm:cxn modelId="{57972319-EBDF-EA4E-BAC3-B316442AF052}" type="presParOf" srcId="{E120BA11-80AC-4754-B0F3-455E57DE847F}" destId="{456A3268-D931-4DF6-AD91-9E0FB60FD008}" srcOrd="3" destOrd="0" presId="urn:microsoft.com/office/officeart/2005/8/layout/hProcess9"/>
    <dgm:cxn modelId="{C15885BD-27A3-2B4C-925E-D0CAF92171C4}" type="presParOf" srcId="{E120BA11-80AC-4754-B0F3-455E57DE847F}" destId="{3AEC09AC-87A5-479B-A4E0-AFD2F10930B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44B24-4859-47E5-BCC5-6C2C594A2863}">
      <dsp:nvSpPr>
        <dsp:cNvPr id="0" name=""/>
        <dsp:cNvSpPr/>
      </dsp:nvSpPr>
      <dsp:spPr>
        <a:xfrm>
          <a:off x="755903" y="0"/>
          <a:ext cx="8566912" cy="296029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B1B53-4132-40CA-AC87-CD88120F4DDB}">
      <dsp:nvSpPr>
        <dsp:cNvPr id="0" name=""/>
        <dsp:cNvSpPr/>
      </dsp:nvSpPr>
      <dsp:spPr>
        <a:xfrm>
          <a:off x="0" y="888087"/>
          <a:ext cx="3023616" cy="11841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微软雅黑" panose="020B0503020204020204" pitchFamily="34" charset="-122"/>
            </a:rPr>
            <a:t>一级</a:t>
          </a:r>
          <a:r>
            <a:rPr lang="en-US" altLang="zh-CN" sz="3600" kern="1200" dirty="0">
              <a:latin typeface="微软雅黑" panose="020B0503020204020204" pitchFamily="34" charset="-122"/>
              <a:ea typeface="微软雅黑" panose="020B0503020204020204" pitchFamily="34" charset="-122"/>
            </a:rPr>
            <a:t>SA</a:t>
          </a:r>
          <a:r>
            <a:rPr lang="zh-CN" altLang="en-US" sz="3600" kern="1200" dirty="0">
              <a:latin typeface="微软雅黑" panose="020B0503020204020204" pitchFamily="34" charset="-122"/>
              <a:ea typeface="微软雅黑" panose="020B0503020204020204" pitchFamily="34" charset="-122"/>
            </a:rPr>
            <a:t>觉察</a:t>
          </a:r>
        </a:p>
      </dsp:txBody>
      <dsp:txXfrm>
        <a:off x="57804" y="945891"/>
        <a:ext cx="2908008" cy="1068508"/>
      </dsp:txXfrm>
    </dsp:sp>
    <dsp:sp modelId="{86B654BD-A27D-48B0-B2A5-D5A0A97DC470}">
      <dsp:nvSpPr>
        <dsp:cNvPr id="0" name=""/>
        <dsp:cNvSpPr/>
      </dsp:nvSpPr>
      <dsp:spPr>
        <a:xfrm>
          <a:off x="3527551" y="888087"/>
          <a:ext cx="3023616" cy="11841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微软雅黑" panose="020B0503020204020204" pitchFamily="34" charset="-122"/>
            </a:rPr>
            <a:t>二级</a:t>
          </a:r>
          <a:r>
            <a:rPr lang="en-US" altLang="zh-CN" sz="3600" kern="1200" dirty="0">
              <a:latin typeface="微软雅黑" panose="020B0503020204020204" pitchFamily="34" charset="-122"/>
              <a:ea typeface="微软雅黑" panose="020B0503020204020204" pitchFamily="34" charset="-122"/>
            </a:rPr>
            <a:t>SA</a:t>
          </a:r>
          <a:r>
            <a:rPr lang="zh-CN" altLang="en-US" sz="3600" kern="1200" dirty="0">
              <a:latin typeface="微软雅黑" panose="020B0503020204020204" pitchFamily="34" charset="-122"/>
              <a:ea typeface="微软雅黑" panose="020B0503020204020204" pitchFamily="34" charset="-122"/>
            </a:rPr>
            <a:t>理解</a:t>
          </a:r>
        </a:p>
      </dsp:txBody>
      <dsp:txXfrm>
        <a:off x="3585355" y="945891"/>
        <a:ext cx="2908008" cy="1068508"/>
      </dsp:txXfrm>
    </dsp:sp>
    <dsp:sp modelId="{3AEC09AC-87A5-479B-A4E0-AFD2F10930BD}">
      <dsp:nvSpPr>
        <dsp:cNvPr id="0" name=""/>
        <dsp:cNvSpPr/>
      </dsp:nvSpPr>
      <dsp:spPr>
        <a:xfrm>
          <a:off x="7055104" y="888087"/>
          <a:ext cx="3023616" cy="11841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微软雅黑" panose="020B0503020204020204" pitchFamily="34" charset="-122"/>
            </a:rPr>
            <a:t>三级</a:t>
          </a:r>
          <a:r>
            <a:rPr lang="en-US" altLang="zh-CN" sz="3600" kern="1200" dirty="0">
              <a:latin typeface="微软雅黑" panose="020B0503020204020204" pitchFamily="34" charset="-122"/>
              <a:ea typeface="微软雅黑" panose="020B0503020204020204" pitchFamily="34" charset="-122"/>
            </a:rPr>
            <a:t>SA</a:t>
          </a:r>
          <a:r>
            <a:rPr lang="zh-CN" altLang="en-US" sz="3600" kern="1200" dirty="0">
              <a:latin typeface="微软雅黑" panose="020B0503020204020204" pitchFamily="34" charset="-122"/>
              <a:ea typeface="微软雅黑" panose="020B0503020204020204" pitchFamily="34" charset="-122"/>
            </a:rPr>
            <a:t>应用</a:t>
          </a:r>
        </a:p>
      </dsp:txBody>
      <dsp:txXfrm>
        <a:off x="7112908" y="945891"/>
        <a:ext cx="2908008" cy="10685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sp>
      <p:sp>
        <p:nvSpPr>
          <p:cNvPr id="2050"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zh-CN">
                <a:sym typeface="Avenir Roman" charset="0"/>
              </a:rPr>
              <a:t>Click to edit Master text styles</a:t>
            </a:r>
          </a:p>
          <a:p>
            <a:pPr lvl="1"/>
            <a:r>
              <a:rPr lang="zh-CN" altLang="zh-CN">
                <a:sym typeface="Avenir Roman" charset="0"/>
              </a:rPr>
              <a:t>Second level</a:t>
            </a:r>
          </a:p>
          <a:p>
            <a:pPr lvl="2"/>
            <a:r>
              <a:rPr lang="zh-CN" altLang="zh-CN">
                <a:sym typeface="Avenir Roman" charset="0"/>
              </a:rPr>
              <a:t>Third level</a:t>
            </a:r>
          </a:p>
          <a:p>
            <a:pPr lvl="3"/>
            <a:r>
              <a:rPr lang="zh-CN" altLang="zh-CN">
                <a:sym typeface="Avenir Roman" charset="0"/>
              </a:rPr>
              <a:t>Fourth level</a:t>
            </a:r>
          </a:p>
          <a:p>
            <a:pPr lvl="4"/>
            <a:r>
              <a:rPr lang="zh-CN" altLang="zh-CN">
                <a:sym typeface="Avenir Roman" charset="0"/>
              </a:rPr>
              <a:t>Fifth level</a:t>
            </a:r>
          </a:p>
        </p:txBody>
      </p:sp>
    </p:spTree>
    <p:extLst>
      <p:ext uri="{BB962C8B-B14F-4D97-AF65-F5344CB8AC3E}">
        <p14:creationId xmlns:p14="http://schemas.microsoft.com/office/powerpoint/2010/main" val="1057376112"/>
      </p:ext>
    </p:extLst>
  </p:cSld>
  <p:clrMap bg1="lt1" tx1="dk1" bg2="lt2" tx2="dk2" accent1="accent1" accent2="accent2" accent3="accent3" accent4="accent4" accent5="accent5" accent6="accent6" hlink="hlink" folHlink="folHlink"/>
  <p:notesStyle>
    <a:lvl1pPr algn="l" defTabSz="457200" rtl="0" fontAlgn="base" hangingPunct="0">
      <a:lnSpc>
        <a:spcPct val="125000"/>
      </a:lnSpc>
      <a:spcBef>
        <a:spcPct val="0"/>
      </a:spcBef>
      <a:spcAft>
        <a:spcPct val="0"/>
      </a:spcAft>
      <a:defRPr sz="3000" kern="1200">
        <a:solidFill>
          <a:srgbClr val="000000"/>
        </a:solidFill>
        <a:latin typeface="Avenir Roman" charset="0"/>
        <a:ea typeface="Avenir Roman" charset="0"/>
        <a:cs typeface="Avenir Roman" charset="0"/>
        <a:sym typeface="Avenir Roman" charset="0"/>
      </a:defRPr>
    </a:lvl1pPr>
    <a:lvl2pPr marL="228600" algn="l" defTabSz="457200" rtl="0" fontAlgn="base" hangingPunct="0">
      <a:lnSpc>
        <a:spcPct val="125000"/>
      </a:lnSpc>
      <a:spcBef>
        <a:spcPct val="0"/>
      </a:spcBef>
      <a:spcAft>
        <a:spcPct val="0"/>
      </a:spcAft>
      <a:defRPr sz="3000" kern="1200">
        <a:solidFill>
          <a:srgbClr val="000000"/>
        </a:solidFill>
        <a:latin typeface="Avenir Roman" charset="0"/>
        <a:ea typeface="Avenir Roman" charset="0"/>
        <a:cs typeface="Avenir Roman" charset="0"/>
        <a:sym typeface="Avenir Roman" charset="0"/>
      </a:defRPr>
    </a:lvl2pPr>
    <a:lvl3pPr marL="457200" algn="l" defTabSz="457200" rtl="0" fontAlgn="base" hangingPunct="0">
      <a:lnSpc>
        <a:spcPct val="125000"/>
      </a:lnSpc>
      <a:spcBef>
        <a:spcPct val="0"/>
      </a:spcBef>
      <a:spcAft>
        <a:spcPct val="0"/>
      </a:spcAft>
      <a:defRPr sz="3000" kern="1200">
        <a:solidFill>
          <a:srgbClr val="000000"/>
        </a:solidFill>
        <a:latin typeface="Avenir Roman" charset="0"/>
        <a:ea typeface="Avenir Roman" charset="0"/>
        <a:cs typeface="Avenir Roman" charset="0"/>
        <a:sym typeface="Avenir Roman" charset="0"/>
      </a:defRPr>
    </a:lvl3pPr>
    <a:lvl4pPr marL="685800" algn="l" defTabSz="457200" rtl="0" fontAlgn="base" hangingPunct="0">
      <a:lnSpc>
        <a:spcPct val="125000"/>
      </a:lnSpc>
      <a:spcBef>
        <a:spcPct val="0"/>
      </a:spcBef>
      <a:spcAft>
        <a:spcPct val="0"/>
      </a:spcAft>
      <a:defRPr sz="3000" kern="1200">
        <a:solidFill>
          <a:srgbClr val="000000"/>
        </a:solidFill>
        <a:latin typeface="Avenir Roman" charset="0"/>
        <a:ea typeface="Avenir Roman" charset="0"/>
        <a:cs typeface="Avenir Roman" charset="0"/>
        <a:sym typeface="Avenir Roman" charset="0"/>
      </a:defRPr>
    </a:lvl4pPr>
    <a:lvl5pPr marL="914400" algn="l" defTabSz="457200" rtl="0" fontAlgn="base" hangingPunct="0">
      <a:lnSpc>
        <a:spcPct val="125000"/>
      </a:lnSpc>
      <a:spcBef>
        <a:spcPct val="0"/>
      </a:spcBef>
      <a:spcAft>
        <a:spcPct val="0"/>
      </a:spcAft>
      <a:defRPr sz="3000" kern="1200">
        <a:solidFill>
          <a:srgbClr val="000000"/>
        </a:solidFill>
        <a:latin typeface="Avenir Roman" charset="0"/>
        <a:ea typeface="Avenir Roman" charset="0"/>
        <a:cs typeface="Avenir Roman" charset="0"/>
        <a:sym typeface="Avenir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B78F6036-E835-44CB-A25A-34C755DFD5D4}" type="slidenum">
              <a:rPr lang="en-US" smtClean="0"/>
              <a:t>1</a:t>
            </a:fld>
            <a:endParaRPr lang="en-US"/>
          </a:p>
        </p:txBody>
      </p:sp>
    </p:spTree>
    <p:extLst>
      <p:ext uri="{BB962C8B-B14F-4D97-AF65-F5344CB8AC3E}">
        <p14:creationId xmlns:p14="http://schemas.microsoft.com/office/powerpoint/2010/main" val="716705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当前网络安全总体形势主要体现在三个方面：首先是攻防手段立体化所带来的安全威胁多样化，攻击者已经开始从多个层面无所不用其极地对传统安全体系提出挑战；第二是网络空间国界化，目前网络空间安全治理的重点转向了对国界之外的成组织攻击行为的防护与国界之内网络空间秩序的整治；第三是技术发展的两极化，一方面充分利用云计算、大数据等技术从宏观上对整体网络安全态势进行感知，另一方面则将安全体系进行解构，针对各个元素做精细化的漏洞挖掘与攻击研究。</a:t>
            </a: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B78F6036-E835-44CB-A25A-34C755DFD5D4}" type="slidenum">
              <a:rPr lang="en-US" smtClean="0"/>
              <a:t>2</a:t>
            </a:fld>
            <a:endParaRPr lang="en-US"/>
          </a:p>
        </p:txBody>
      </p:sp>
    </p:spTree>
    <p:extLst>
      <p:ext uri="{BB962C8B-B14F-4D97-AF65-F5344CB8AC3E}">
        <p14:creationId xmlns:p14="http://schemas.microsoft.com/office/powerpoint/2010/main" val="119850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B78F6036-E835-44CB-A25A-34C755DFD5D4}" type="slidenum">
              <a:rPr lang="en-US" smtClean="0"/>
              <a:t>3</a:t>
            </a:fld>
            <a:endParaRPr lang="en-US"/>
          </a:p>
        </p:txBody>
      </p:sp>
    </p:spTree>
    <p:extLst>
      <p:ext uri="{BB962C8B-B14F-4D97-AF65-F5344CB8AC3E}">
        <p14:creationId xmlns:p14="http://schemas.microsoft.com/office/powerpoint/2010/main" val="1000918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1023567"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a:t>
            </a:r>
            <a:r>
              <a:rPr lang="zh-CN" altLang="en-US" sz="1300" b="0" i="0" kern="1200" dirty="0" smtClean="0">
                <a:solidFill>
                  <a:schemeClr val="tx1"/>
                </a:solidFill>
                <a:latin typeface="+mn-lt"/>
                <a:ea typeface="+mn-ea"/>
                <a:cs typeface="+mn-cs"/>
              </a:rPr>
              <a:t>通过实时监测发现大量可疑攻击源来自于</a:t>
            </a:r>
            <a:r>
              <a:rPr lang="en-US" altLang="zh-CN" sz="1300" b="0" i="0" kern="1200" dirty="0" smtClean="0">
                <a:solidFill>
                  <a:schemeClr val="tx1"/>
                </a:solidFill>
                <a:latin typeface="+mn-lt"/>
                <a:ea typeface="+mn-ea"/>
                <a:cs typeface="+mn-cs"/>
              </a:rPr>
              <a:t>63</a:t>
            </a:r>
            <a:r>
              <a:rPr lang="zh-CN" altLang="en-US" sz="1300" b="0" i="0" kern="1200" dirty="0" smtClean="0">
                <a:solidFill>
                  <a:schemeClr val="tx1"/>
                </a:solidFill>
                <a:latin typeface="+mn-lt"/>
                <a:ea typeface="+mn-ea"/>
                <a:cs typeface="+mn-cs"/>
              </a:rPr>
              <a:t>个国家，其中美国总共发起</a:t>
            </a:r>
            <a:r>
              <a:rPr lang="en-US" altLang="zh-CN" sz="1300" b="0" i="0" kern="1200" dirty="0" smtClean="0">
                <a:solidFill>
                  <a:schemeClr val="tx1"/>
                </a:solidFill>
                <a:latin typeface="+mn-lt"/>
                <a:ea typeface="+mn-ea"/>
                <a:cs typeface="+mn-cs"/>
              </a:rPr>
              <a:t>678</a:t>
            </a:r>
            <a:r>
              <a:rPr lang="zh-CN" altLang="en-US" sz="1300" b="0" i="0" kern="1200" dirty="0" smtClean="0">
                <a:solidFill>
                  <a:schemeClr val="tx1"/>
                </a:solidFill>
                <a:latin typeface="+mn-lt"/>
                <a:ea typeface="+mn-ea"/>
                <a:cs typeface="+mn-cs"/>
              </a:rPr>
              <a:t>万次攻击、新加坡总共发起</a:t>
            </a:r>
            <a:r>
              <a:rPr lang="en-US" altLang="zh-CN" sz="1300" b="0" i="0" kern="1200" dirty="0" smtClean="0">
                <a:solidFill>
                  <a:schemeClr val="tx1"/>
                </a:solidFill>
                <a:latin typeface="+mn-lt"/>
                <a:ea typeface="+mn-ea"/>
                <a:cs typeface="+mn-cs"/>
              </a:rPr>
              <a:t>276</a:t>
            </a:r>
            <a:r>
              <a:rPr lang="zh-CN" altLang="en-US" sz="1300" b="0" i="0" kern="1200" dirty="0" smtClean="0">
                <a:solidFill>
                  <a:schemeClr val="tx1"/>
                </a:solidFill>
                <a:latin typeface="+mn-lt"/>
                <a:ea typeface="+mn-ea"/>
                <a:cs typeface="+mn-cs"/>
              </a:rPr>
              <a:t>万次攻击、德国总共发起</a:t>
            </a:r>
            <a:r>
              <a:rPr lang="en-US" altLang="zh-CN" sz="1300" b="0" i="0" kern="1200" dirty="0" smtClean="0">
                <a:solidFill>
                  <a:schemeClr val="tx1"/>
                </a:solidFill>
                <a:latin typeface="+mn-lt"/>
                <a:ea typeface="+mn-ea"/>
                <a:cs typeface="+mn-cs"/>
              </a:rPr>
              <a:t>135</a:t>
            </a:r>
            <a:r>
              <a:rPr lang="zh-CN" altLang="en-US" sz="1300" b="0" i="0" kern="1200" dirty="0" smtClean="0">
                <a:solidFill>
                  <a:schemeClr val="tx1"/>
                </a:solidFill>
                <a:latin typeface="+mn-lt"/>
                <a:ea typeface="+mn-ea"/>
                <a:cs typeface="+mn-cs"/>
              </a:rPr>
              <a:t>万次攻击。</a:t>
            </a:r>
            <a:endParaRPr lang="en-US" altLang="zh-CN" dirty="0" smtClean="0"/>
          </a:p>
          <a:p>
            <a:pPr marL="0" marR="0" indent="0" algn="l" defTabSz="1023567"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a:t>
            </a:r>
            <a:r>
              <a:rPr lang="zh-CN" altLang="en-US" sz="1300" b="0" i="0" kern="1200" dirty="0" smtClean="0">
                <a:solidFill>
                  <a:schemeClr val="tx1"/>
                </a:solidFill>
                <a:latin typeface="+mn-lt"/>
                <a:ea typeface="+mn-ea"/>
                <a:cs typeface="+mn-cs"/>
              </a:rPr>
              <a:t>防护攻击数量为近</a:t>
            </a:r>
            <a:r>
              <a:rPr lang="en-US" altLang="zh-CN" sz="1300" b="0" i="0" kern="1200" dirty="0" smtClean="0">
                <a:solidFill>
                  <a:schemeClr val="tx1"/>
                </a:solidFill>
                <a:latin typeface="+mn-lt"/>
                <a:ea typeface="+mn-ea"/>
                <a:cs typeface="+mn-cs"/>
              </a:rPr>
              <a:t>3.8</a:t>
            </a:r>
            <a:r>
              <a:rPr lang="zh-CN" altLang="en-US" sz="1300" b="0" i="0" kern="1200" dirty="0" smtClean="0">
                <a:solidFill>
                  <a:schemeClr val="tx1"/>
                </a:solidFill>
                <a:latin typeface="+mn-lt"/>
                <a:ea typeface="+mn-ea"/>
                <a:cs typeface="+mn-cs"/>
              </a:rPr>
              <a:t>亿次，从全球范围来看，</a:t>
            </a:r>
            <a:r>
              <a:rPr lang="en-US" altLang="zh-CN" sz="1300" b="0" i="0" kern="1200" dirty="0" smtClean="0">
                <a:solidFill>
                  <a:schemeClr val="tx1"/>
                </a:solidFill>
                <a:latin typeface="+mn-lt"/>
                <a:ea typeface="+mn-ea"/>
                <a:cs typeface="+mn-cs"/>
              </a:rPr>
              <a:t>CC</a:t>
            </a:r>
            <a:r>
              <a:rPr lang="zh-CN" altLang="en-US" sz="1300" b="0" i="0" kern="1200" dirty="0" smtClean="0">
                <a:solidFill>
                  <a:schemeClr val="tx1"/>
                </a:solidFill>
                <a:latin typeface="+mn-lt"/>
                <a:ea typeface="+mn-ea"/>
                <a:cs typeface="+mn-cs"/>
              </a:rPr>
              <a:t>攻击与常规应用层攻击仍是主流的攻击手法。</a:t>
            </a:r>
            <a:endParaRPr lang="en-US" altLang="zh-CN" sz="1300" b="0" i="0" kern="1200" dirty="0" smtClean="0">
              <a:solidFill>
                <a:schemeClr val="tx1"/>
              </a:solidFill>
              <a:latin typeface="+mn-lt"/>
              <a:ea typeface="+mn-ea"/>
              <a:cs typeface="+mn-cs"/>
            </a:endParaRPr>
          </a:p>
          <a:p>
            <a:pPr marL="0" marR="0" indent="0" algn="l" defTabSz="1023567" rtl="0" eaLnBrk="1" fontAlgn="auto" latinLnBrk="0" hangingPunct="1">
              <a:lnSpc>
                <a:spcPct val="100000"/>
              </a:lnSpc>
              <a:spcBef>
                <a:spcPts val="0"/>
              </a:spcBef>
              <a:spcAft>
                <a:spcPts val="0"/>
              </a:spcAft>
              <a:buClrTx/>
              <a:buSzTx/>
              <a:buFontTx/>
              <a:buNone/>
              <a:tabLst/>
              <a:defRPr/>
            </a:pPr>
            <a:r>
              <a:rPr lang="en-US" altLang="zh-CN" sz="1300" b="0" i="0" kern="1200" dirty="0" smtClean="0">
                <a:solidFill>
                  <a:schemeClr val="tx1"/>
                </a:solidFill>
                <a:latin typeface="+mn-lt"/>
                <a:ea typeface="+mn-ea"/>
                <a:cs typeface="+mn-cs"/>
              </a:rPr>
              <a:t>3</a:t>
            </a:r>
            <a:r>
              <a:rPr lang="zh-CN" altLang="en-US" sz="1300" b="0" i="0" kern="1200" dirty="0" smtClean="0">
                <a:solidFill>
                  <a:schemeClr val="tx1"/>
                </a:solidFill>
                <a:latin typeface="+mn-lt"/>
                <a:ea typeface="+mn-ea"/>
                <a:cs typeface="+mn-cs"/>
              </a:rPr>
              <a:t>、世界互联网大会开幕式当日攻击量保持在高位，达到了惊人的</a:t>
            </a:r>
            <a:r>
              <a:rPr lang="en-US" altLang="zh-CN" sz="1300" b="0" i="0" kern="1200" dirty="0" smtClean="0">
                <a:solidFill>
                  <a:schemeClr val="tx1"/>
                </a:solidFill>
                <a:latin typeface="+mn-lt"/>
                <a:ea typeface="+mn-ea"/>
                <a:cs typeface="+mn-cs"/>
              </a:rPr>
              <a:t>39.4</a:t>
            </a:r>
            <a:r>
              <a:rPr lang="zh-CN" altLang="en-US" sz="1300" b="0" i="0" kern="1200" dirty="0" smtClean="0">
                <a:solidFill>
                  <a:schemeClr val="tx1"/>
                </a:solidFill>
                <a:latin typeface="+mn-lt"/>
                <a:ea typeface="+mn-ea"/>
                <a:cs typeface="+mn-cs"/>
              </a:rPr>
              <a:t>万次攻击，而去年首届互联网大会期间则为</a:t>
            </a:r>
            <a:r>
              <a:rPr lang="en-US" altLang="zh-CN" sz="1300" b="0" i="0" kern="1200" dirty="0" smtClean="0">
                <a:solidFill>
                  <a:schemeClr val="tx1"/>
                </a:solidFill>
                <a:latin typeface="+mn-lt"/>
                <a:ea typeface="+mn-ea"/>
                <a:cs typeface="+mn-cs"/>
              </a:rPr>
              <a:t>27</a:t>
            </a:r>
            <a:r>
              <a:rPr lang="zh-CN" altLang="en-US" sz="1300" b="0" i="0" kern="1200" dirty="0" smtClean="0">
                <a:solidFill>
                  <a:schemeClr val="tx1"/>
                </a:solidFill>
                <a:latin typeface="+mn-lt"/>
                <a:ea typeface="+mn-ea"/>
                <a:cs typeface="+mn-cs"/>
              </a:rPr>
              <a:t>万次攻击</a:t>
            </a:r>
            <a:endParaRPr lang="zh-CN" altLang="en-US" dirty="0" smtClean="0"/>
          </a:p>
          <a:p>
            <a:pPr marL="0" marR="0" indent="0" algn="l" defTabSz="1023567"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B78F6036-E835-44CB-A25A-34C755DFD5D4}" type="slidenum">
              <a:rPr lang="en-US" smtClean="0"/>
              <a:pPr/>
              <a:t>6</a:t>
            </a:fld>
            <a:endParaRPr lang="en-US"/>
          </a:p>
        </p:txBody>
      </p:sp>
    </p:spTree>
    <p:extLst>
      <p:ext uri="{BB962C8B-B14F-4D97-AF65-F5344CB8AC3E}">
        <p14:creationId xmlns:p14="http://schemas.microsoft.com/office/powerpoint/2010/main" val="1617255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B78F6036-E835-44CB-A25A-34C755DFD5D4}" type="slidenum">
              <a:rPr lang="en-US" smtClean="0"/>
              <a:pPr/>
              <a:t>11</a:t>
            </a:fld>
            <a:endParaRPr lang="en-US"/>
          </a:p>
        </p:txBody>
      </p:sp>
    </p:spTree>
    <p:extLst>
      <p:ext uri="{BB962C8B-B14F-4D97-AF65-F5344CB8AC3E}">
        <p14:creationId xmlns:p14="http://schemas.microsoft.com/office/powerpoint/2010/main" val="1558429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B78F6036-E835-44CB-A25A-34C755DFD5D4}" type="slidenum">
              <a:rPr lang="en-US" smtClean="0"/>
              <a:t>23</a:t>
            </a:fld>
            <a:endParaRPr lang="en-US"/>
          </a:p>
        </p:txBody>
      </p:sp>
    </p:spTree>
    <p:extLst>
      <p:ext uri="{BB962C8B-B14F-4D97-AF65-F5344CB8AC3E}">
        <p14:creationId xmlns:p14="http://schemas.microsoft.com/office/powerpoint/2010/main" val="1339432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5"/>
            <a:ext cx="18288000" cy="47752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931354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48089222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4951075" y="3441700"/>
            <a:ext cx="2759075" cy="4768850"/>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6672263" y="3441700"/>
            <a:ext cx="8126412" cy="476885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137471233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63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169668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700" y="3419475"/>
            <a:ext cx="21031200" cy="5705475"/>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69456117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672263" y="7018338"/>
            <a:ext cx="5441950" cy="1192212"/>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12266613" y="7018338"/>
            <a:ext cx="5443537" cy="1192212"/>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5615753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575" y="730250"/>
            <a:ext cx="21031200" cy="2651125"/>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1679575" y="5010150"/>
            <a:ext cx="10315575" cy="7369175"/>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12344400" y="5010150"/>
            <a:ext cx="10366375" cy="7369175"/>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20585871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11836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3570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5" y="2206625"/>
            <a:ext cx="7864475" cy="32004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10366375" y="3267075"/>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1679575" y="5407025"/>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9245832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575" y="2206625"/>
            <a:ext cx="7864475" cy="32004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0366375" y="3267075"/>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679575" y="5407025"/>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0717899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p:cNvSpPr>
          <p:nvPr>
            <p:ph type="title"/>
          </p:nvPr>
        </p:nvSpPr>
        <p:spPr bwMode="auto">
          <a:xfrm>
            <a:off x="6672263" y="3441700"/>
            <a:ext cx="11037887" cy="348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p>
            <a:pPr lvl="0"/>
            <a:r>
              <a:rPr lang="zh-CN" altLang="zh-CN">
                <a:sym typeface="Helvetica Light" charset="0"/>
              </a:rPr>
              <a:t>Click to edit Master title style</a:t>
            </a:r>
          </a:p>
        </p:txBody>
      </p:sp>
      <p:sp>
        <p:nvSpPr>
          <p:cNvPr id="1026" name="Rectangle 2"/>
          <p:cNvSpPr>
            <a:spLocks noGrp="1"/>
          </p:cNvSpPr>
          <p:nvPr>
            <p:ph type="body" idx="1"/>
          </p:nvPr>
        </p:nvSpPr>
        <p:spPr bwMode="auto">
          <a:xfrm>
            <a:off x="6672263" y="7018338"/>
            <a:ext cx="11037887" cy="1192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zh-CN" altLang="zh-CN">
                <a:sym typeface="Helvetica Light" charset="0"/>
              </a:rPr>
              <a:t>Click to edit Master text styles</a:t>
            </a:r>
          </a:p>
          <a:p>
            <a:pPr lvl="1"/>
            <a:r>
              <a:rPr lang="zh-CN" altLang="zh-CN">
                <a:sym typeface="Helvetica Light" charset="0"/>
              </a:rPr>
              <a:t>Second level</a:t>
            </a:r>
          </a:p>
          <a:p>
            <a:pPr lvl="2"/>
            <a:r>
              <a:rPr lang="zh-CN" altLang="zh-CN">
                <a:sym typeface="Helvetica Light" charset="0"/>
              </a:rPr>
              <a:t>Third level</a:t>
            </a:r>
          </a:p>
          <a:p>
            <a:pPr lvl="3"/>
            <a:r>
              <a:rPr lang="zh-CN" altLang="zh-CN">
                <a:sym typeface="Helvetica Light" charset="0"/>
              </a:rPr>
              <a:t>Fourth level</a:t>
            </a:r>
          </a:p>
          <a:p>
            <a:pPr lvl="4"/>
            <a:r>
              <a:rPr lang="zh-CN" altLang="zh-CN">
                <a:sym typeface="Helvetica Light" charset="0"/>
              </a:rPr>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584200" rtl="0" fontAlgn="base" hangingPunct="0">
        <a:spcBef>
          <a:spcPct val="0"/>
        </a:spcBef>
        <a:spcAft>
          <a:spcPct val="0"/>
        </a:spcAft>
        <a:defRPr sz="10800" kern="1200">
          <a:solidFill>
            <a:srgbClr val="000000"/>
          </a:solidFill>
          <a:latin typeface="+mj-lt"/>
          <a:ea typeface="+mj-ea"/>
          <a:cs typeface="+mj-cs"/>
          <a:sym typeface="Helvetica Light" charset="0"/>
        </a:defRPr>
      </a:lvl1pPr>
      <a:lvl2pPr algn="ctr" defTabSz="584200" rtl="0" fontAlgn="base" hangingPunct="0">
        <a:spcBef>
          <a:spcPct val="0"/>
        </a:spcBef>
        <a:spcAft>
          <a:spcPct val="0"/>
        </a:spcAft>
        <a:defRPr sz="10800">
          <a:solidFill>
            <a:srgbClr val="000000"/>
          </a:solidFill>
          <a:latin typeface="Helvetica Light" charset="0"/>
          <a:ea typeface="Helvetica Light" charset="0"/>
          <a:cs typeface="Helvetica Light" charset="0"/>
          <a:sym typeface="Helvetica Light" charset="0"/>
        </a:defRPr>
      </a:lvl2pPr>
      <a:lvl3pPr algn="ctr" defTabSz="584200" rtl="0" fontAlgn="base" hangingPunct="0">
        <a:spcBef>
          <a:spcPct val="0"/>
        </a:spcBef>
        <a:spcAft>
          <a:spcPct val="0"/>
        </a:spcAft>
        <a:defRPr sz="10800">
          <a:solidFill>
            <a:srgbClr val="000000"/>
          </a:solidFill>
          <a:latin typeface="Helvetica Light" charset="0"/>
          <a:ea typeface="Helvetica Light" charset="0"/>
          <a:cs typeface="Helvetica Light" charset="0"/>
          <a:sym typeface="Helvetica Light" charset="0"/>
        </a:defRPr>
      </a:lvl3pPr>
      <a:lvl4pPr algn="ctr" defTabSz="584200" rtl="0" fontAlgn="base" hangingPunct="0">
        <a:spcBef>
          <a:spcPct val="0"/>
        </a:spcBef>
        <a:spcAft>
          <a:spcPct val="0"/>
        </a:spcAft>
        <a:defRPr sz="10800">
          <a:solidFill>
            <a:srgbClr val="000000"/>
          </a:solidFill>
          <a:latin typeface="Helvetica Light" charset="0"/>
          <a:ea typeface="Helvetica Light" charset="0"/>
          <a:cs typeface="Helvetica Light" charset="0"/>
          <a:sym typeface="Helvetica Light" charset="0"/>
        </a:defRPr>
      </a:lvl4pPr>
      <a:lvl5pPr algn="ctr" defTabSz="584200" rtl="0" fontAlgn="base" hangingPunct="0">
        <a:spcBef>
          <a:spcPct val="0"/>
        </a:spcBef>
        <a:spcAft>
          <a:spcPct val="0"/>
        </a:spcAft>
        <a:defRPr sz="108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108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108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108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10800">
          <a:solidFill>
            <a:srgbClr val="000000"/>
          </a:solidFill>
          <a:latin typeface="Helvetica Light" charset="0"/>
          <a:ea typeface="Helvetica Light" charset="0"/>
          <a:cs typeface="Helvetica Light" charset="0"/>
          <a:sym typeface="Helvetica Light" charset="0"/>
        </a:defRPr>
      </a:lvl9pPr>
    </p:titleStyle>
    <p:bodyStyle>
      <a:lvl1pPr algn="l" defTabSz="584200" rtl="0" fontAlgn="base" hangingPunct="0">
        <a:spcBef>
          <a:spcPts val="4200"/>
        </a:spcBef>
        <a:spcAft>
          <a:spcPct val="0"/>
        </a:spcAft>
        <a:defRPr sz="4600" kern="1200">
          <a:solidFill>
            <a:srgbClr val="000000"/>
          </a:solidFill>
          <a:latin typeface="+mn-lt"/>
          <a:ea typeface="+mn-ea"/>
          <a:cs typeface="+mn-cs"/>
          <a:sym typeface="Helvetica Light" charset="0"/>
        </a:defRPr>
      </a:lvl1pPr>
      <a:lvl2pPr marL="228600" algn="l" defTabSz="584200" rtl="0" fontAlgn="base" hangingPunct="0">
        <a:spcBef>
          <a:spcPts val="4200"/>
        </a:spcBef>
        <a:spcAft>
          <a:spcPct val="0"/>
        </a:spcAft>
        <a:defRPr sz="4600" kern="1200">
          <a:solidFill>
            <a:srgbClr val="000000"/>
          </a:solidFill>
          <a:latin typeface="+mn-lt"/>
          <a:ea typeface="+mn-ea"/>
          <a:cs typeface="+mn-cs"/>
          <a:sym typeface="Helvetica Light" charset="0"/>
        </a:defRPr>
      </a:lvl2pPr>
      <a:lvl3pPr marL="457200" algn="l" defTabSz="584200" rtl="0" fontAlgn="base" hangingPunct="0">
        <a:spcBef>
          <a:spcPts val="4200"/>
        </a:spcBef>
        <a:spcAft>
          <a:spcPct val="0"/>
        </a:spcAft>
        <a:defRPr sz="4600" kern="1200">
          <a:solidFill>
            <a:srgbClr val="000000"/>
          </a:solidFill>
          <a:latin typeface="+mn-lt"/>
          <a:ea typeface="+mn-ea"/>
          <a:cs typeface="+mn-cs"/>
          <a:sym typeface="Helvetica Light" charset="0"/>
        </a:defRPr>
      </a:lvl3pPr>
      <a:lvl4pPr marL="685800" algn="l" defTabSz="584200" rtl="0" fontAlgn="base" hangingPunct="0">
        <a:spcBef>
          <a:spcPts val="4200"/>
        </a:spcBef>
        <a:spcAft>
          <a:spcPct val="0"/>
        </a:spcAft>
        <a:defRPr sz="4600" kern="1200">
          <a:solidFill>
            <a:srgbClr val="000000"/>
          </a:solidFill>
          <a:latin typeface="+mn-lt"/>
          <a:ea typeface="+mn-ea"/>
          <a:cs typeface="+mn-cs"/>
          <a:sym typeface="Helvetica Light" charset="0"/>
        </a:defRPr>
      </a:lvl4pPr>
      <a:lvl5pPr marL="914400" algn="l" defTabSz="584200" rtl="0" fontAlgn="base" hangingPunct="0">
        <a:spcBef>
          <a:spcPts val="4200"/>
        </a:spcBef>
        <a:spcAft>
          <a:spcPct val="0"/>
        </a:spcAft>
        <a:defRPr sz="46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tiff"/><Relationship Id="rId5" Type="http://schemas.openxmlformats.org/officeDocument/2006/relationships/image" Target="../media/image25.jpeg"/><Relationship Id="rId1" Type="http://schemas.openxmlformats.org/officeDocument/2006/relationships/tags" Target="../tags/tag21.xm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jpeg"/><Relationship Id="rId1" Type="http://schemas.openxmlformats.org/officeDocument/2006/relationships/tags" Target="../tags/tag22.x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image" Target="../media/image44.wmf"/></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20" Type="http://schemas.openxmlformats.org/officeDocument/2006/relationships/image" Target="../media/image4.png"/><Relationship Id="rId21" Type="http://schemas.openxmlformats.org/officeDocument/2006/relationships/image" Target="../media/image5.png"/><Relationship Id="rId22" Type="http://schemas.openxmlformats.org/officeDocument/2006/relationships/image" Target="../media/image6.png"/><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slideLayout" Target="../slideLayouts/slideLayout7.xml"/><Relationship Id="rId18" Type="http://schemas.openxmlformats.org/officeDocument/2006/relationships/notesSlide" Target="../notesSlides/notesSlide2.xml"/><Relationship Id="rId19" Type="http://schemas.openxmlformats.org/officeDocument/2006/relationships/image" Target="../media/image3.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6.e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tags" Target="../tags/tag17.x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video" Target="../media/media1.mp4"/><Relationship Id="rId4" Type="http://schemas.openxmlformats.org/officeDocument/2006/relationships/slideLayout" Target="../slideLayouts/slideLayout7.xml"/><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tags" Target="../tags/tag18.xml"/><Relationship Id="rId2" Type="http://schemas.microsoft.com/office/2007/relationships/media" Target="../media/media1.mp4"/></Relationships>
</file>

<file path=ppt/slides/_rels/slide5.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png"/><Relationship Id="rId1" Type="http://schemas.openxmlformats.org/officeDocument/2006/relationships/tags" Target="../tags/tag20.x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7"/>
          <p:cNvSpPr>
            <a:spLocks noChangeArrowheads="1"/>
          </p:cNvSpPr>
          <p:nvPr/>
        </p:nvSpPr>
        <p:spPr bwMode="auto">
          <a:xfrm>
            <a:off x="3370273" y="3581400"/>
            <a:ext cx="17145000" cy="25738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272955" tIns="136475" rIns="272955" bIns="136475">
            <a:spAutoFit/>
          </a:bodyPr>
          <a:lstStyle/>
          <a:p>
            <a:pPr algn="ctr"/>
            <a:r>
              <a:rPr lang="zh-CN" altLang="en-US" sz="7467" b="1" dirty="0">
                <a:latin typeface="黑体" pitchFamily="49" charset="-122"/>
                <a:ea typeface="黑体" pitchFamily="49" charset="-122"/>
                <a:sym typeface="微软雅黑" pitchFamily="34" charset="-122"/>
              </a:rPr>
              <a:t>基于大数据</a:t>
            </a:r>
            <a:r>
              <a:rPr lang="zh-CN" altLang="en-US" sz="7467" b="1" dirty="0" smtClean="0">
                <a:latin typeface="黑体" pitchFamily="49" charset="-122"/>
                <a:ea typeface="黑体" pitchFamily="49" charset="-122"/>
                <a:sym typeface="微软雅黑" pitchFamily="34" charset="-122"/>
              </a:rPr>
              <a:t>的内外网安全态势</a:t>
            </a:r>
            <a:endParaRPr lang="en-US" altLang="zh-CN" sz="7467" b="1" dirty="0" smtClean="0">
              <a:latin typeface="黑体" pitchFamily="49" charset="-122"/>
              <a:ea typeface="黑体" pitchFamily="49" charset="-122"/>
              <a:sym typeface="微软雅黑" pitchFamily="34" charset="-122"/>
            </a:endParaRPr>
          </a:p>
          <a:p>
            <a:pPr algn="ctr"/>
            <a:r>
              <a:rPr lang="zh-CN" altLang="en-US" sz="7467" b="1" dirty="0" smtClean="0">
                <a:latin typeface="黑体" pitchFamily="49" charset="-122"/>
                <a:ea typeface="黑体" pitchFamily="49" charset="-122"/>
                <a:sym typeface="微软雅黑" pitchFamily="34" charset="-122"/>
              </a:rPr>
              <a:t>感知</a:t>
            </a:r>
            <a:r>
              <a:rPr lang="zh-CN" altLang="en-US" sz="7467" b="1" dirty="0">
                <a:latin typeface="黑体" pitchFamily="49" charset="-122"/>
                <a:ea typeface="黑体" pitchFamily="49" charset="-122"/>
                <a:sym typeface="微软雅黑" pitchFamily="34" charset="-122"/>
              </a:rPr>
              <a:t>实践</a:t>
            </a:r>
          </a:p>
        </p:txBody>
      </p:sp>
      <p:cxnSp>
        <p:nvCxnSpPr>
          <p:cNvPr id="25" name="直接连接符 24"/>
          <p:cNvCxnSpPr/>
          <p:nvPr/>
        </p:nvCxnSpPr>
        <p:spPr>
          <a:xfrm>
            <a:off x="4267200" y="9093200"/>
            <a:ext cx="16128000" cy="0"/>
          </a:xfrm>
          <a:prstGeom prst="line">
            <a:avLst/>
          </a:prstGeom>
          <a:ln w="63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32097" name="Picture 1" descr="E:\工作交接\市场部部分资料（顾菲）\公司LOGO\二维码.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18405" y="9828778"/>
            <a:ext cx="9550400" cy="2960189"/>
          </a:xfrm>
          <a:prstGeom prst="rect">
            <a:avLst/>
          </a:prstGeom>
          <a:noFill/>
        </p:spPr>
      </p:pic>
      <p:sp>
        <p:nvSpPr>
          <p:cNvPr id="5" name="文本框 4"/>
          <p:cNvSpPr txBox="1"/>
          <p:nvPr/>
        </p:nvSpPr>
        <p:spPr>
          <a:xfrm>
            <a:off x="8081973" y="7983129"/>
            <a:ext cx="7721600" cy="748988"/>
          </a:xfrm>
          <a:prstGeom prst="rect">
            <a:avLst/>
          </a:prstGeom>
          <a:noFill/>
        </p:spPr>
        <p:txBody>
          <a:bodyPr wrap="square" rtlCol="0">
            <a:spAutoFit/>
          </a:bodyPr>
          <a:lstStyle/>
          <a:p>
            <a:r>
              <a:rPr lang="zh-CN" altLang="en-US" sz="4267" b="1" dirty="0" smtClean="0">
                <a:latin typeface="黑体" panose="02010609060101010101" pitchFamily="49" charset="-122"/>
                <a:ea typeface="黑体" panose="02010609060101010101" pitchFamily="49" charset="-122"/>
              </a:rPr>
              <a:t>安恒信息</a:t>
            </a:r>
            <a:r>
              <a:rPr lang="en-US" altLang="zh-CN" sz="4267" b="1" dirty="0" smtClean="0">
                <a:latin typeface="黑体" panose="02010609060101010101" pitchFamily="49" charset="-122"/>
                <a:ea typeface="黑体" panose="02010609060101010101" pitchFamily="49" charset="-122"/>
              </a:rPr>
              <a:t>CEO</a:t>
            </a:r>
            <a:r>
              <a:rPr lang="zh-CN" altLang="en-US" sz="4267" b="1" dirty="0" smtClean="0">
                <a:latin typeface="黑体" panose="02010609060101010101" pitchFamily="49" charset="-122"/>
                <a:ea typeface="黑体" panose="02010609060101010101" pitchFamily="49" charset="-122"/>
              </a:rPr>
              <a:t>   范渊</a:t>
            </a:r>
            <a:endParaRPr lang="zh-CN" altLang="en-US" sz="48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725120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2" presetClass="entr" presetSubtype="0" fill="hold" grpId="0" nodeType="afterEffect">
                                  <p:stCondLst>
                                    <p:cond delay="0"/>
                                  </p:stCondLst>
                                  <p:iterate type="lt">
                                    <p:tmPct val="10000"/>
                                  </p:iterate>
                                  <p:childTnLst>
                                    <p:set>
                                      <p:cBhvr>
                                        <p:cTn id="11" dur="1" fill="hold">
                                          <p:stCondLst>
                                            <p:cond delay="0"/>
                                          </p:stCondLst>
                                        </p:cTn>
                                        <p:tgtEl>
                                          <p:spTgt spid="23"/>
                                        </p:tgtEl>
                                        <p:attrNameLst>
                                          <p:attrName>style.visibility</p:attrName>
                                        </p:attrNameLst>
                                      </p:cBhvr>
                                      <p:to>
                                        <p:strVal val="visible"/>
                                      </p:to>
                                    </p:set>
                                    <p:animScale>
                                      <p:cBhvr>
                                        <p:cTn id="12"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3"/>
                                        </p:tgtEl>
                                        <p:attrNameLst>
                                          <p:attrName>ppt_x</p:attrName>
                                          <p:attrName>ppt_y</p:attrName>
                                        </p:attrNameLst>
                                      </p:cBhvr>
                                    </p:animMotion>
                                    <p:animEffect transition="in" filter="fade">
                                      <p:cBhvr>
                                        <p:cTn id="14"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702906" y="8737807"/>
            <a:ext cx="8196445" cy="4511448"/>
          </a:xfrm>
          <a:prstGeom prst="rect">
            <a:avLst/>
          </a:prstGeom>
        </p:spPr>
      </p:pic>
      <p:pic>
        <p:nvPicPr>
          <p:cNvPr id="2" name="图片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004800" y="1981200"/>
            <a:ext cx="10894549" cy="6240640"/>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2" y="4216400"/>
            <a:ext cx="14420669" cy="9018288"/>
          </a:xfrm>
          <a:prstGeom prst="rect">
            <a:avLst/>
          </a:prstGeom>
        </p:spPr>
      </p:pic>
      <p:sp>
        <p:nvSpPr>
          <p:cNvPr id="5" name="矩形 4"/>
          <p:cNvSpPr/>
          <p:nvPr>
            <p:custDataLst>
              <p:tags r:id="rId1"/>
            </p:custDataLst>
          </p:nvPr>
        </p:nvSpPr>
        <p:spPr>
          <a:xfrm>
            <a:off x="9982200" y="304800"/>
            <a:ext cx="14833600" cy="1107996"/>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6600" dirty="0">
                <a:solidFill>
                  <a:schemeClr val="tx1"/>
                </a:solidFill>
                <a:latin typeface="微软雅黑" panose="020B0503020204020204" pitchFamily="34" charset="-122"/>
                <a:ea typeface="微软雅黑" panose="020B0503020204020204" pitchFamily="34" charset="-122"/>
                <a:sym typeface="+mn-ea"/>
              </a:rPr>
              <a:t>基于大数据的攻击与防御能力分析</a:t>
            </a:r>
          </a:p>
        </p:txBody>
      </p:sp>
      <p:sp>
        <p:nvSpPr>
          <p:cNvPr id="6" name="文本框 5"/>
          <p:cNvSpPr txBox="1"/>
          <p:nvPr/>
        </p:nvSpPr>
        <p:spPr>
          <a:xfrm>
            <a:off x="609600" y="2414747"/>
            <a:ext cx="11785600" cy="1241237"/>
          </a:xfrm>
          <a:prstGeom prst="rect">
            <a:avLst/>
          </a:prstGeom>
          <a:solidFill>
            <a:schemeClr val="tx2">
              <a:lumMod val="20000"/>
              <a:lumOff val="80000"/>
            </a:schemeClr>
          </a:solidFill>
        </p:spPr>
        <p:txBody>
          <a:bodyPr wrap="square" rtlCol="0">
            <a:spAutoFit/>
          </a:bodyPr>
          <a:lstStyle/>
          <a:p>
            <a:r>
              <a:rPr lang="zh-CN" altLang="en-US" sz="3733" dirty="0">
                <a:latin typeface="微软雅黑" panose="020B0503020204020204" pitchFamily="34" charset="-122"/>
                <a:ea typeface="微软雅黑" panose="020B0503020204020204" pitchFamily="34" charset="-122"/>
              </a:rPr>
              <a:t>我国信息系统基数大、安全意识相对落后，安全隐患突出，信息化建设呈度越高安全风险越大</a:t>
            </a:r>
          </a:p>
        </p:txBody>
      </p:sp>
      <p:sp>
        <p:nvSpPr>
          <p:cNvPr id="7" name="文本框 6"/>
          <p:cNvSpPr txBox="1"/>
          <p:nvPr/>
        </p:nvSpPr>
        <p:spPr>
          <a:xfrm>
            <a:off x="15702904" y="8480861"/>
            <a:ext cx="8128000" cy="1815690"/>
          </a:xfrm>
          <a:prstGeom prst="rect">
            <a:avLst/>
          </a:prstGeom>
          <a:solidFill>
            <a:schemeClr val="tx2">
              <a:lumMod val="20000"/>
              <a:lumOff val="80000"/>
            </a:schemeClr>
          </a:solidFill>
        </p:spPr>
        <p:txBody>
          <a:bodyPr wrap="square" rtlCol="0">
            <a:spAutoFit/>
          </a:bodyPr>
          <a:lstStyle/>
          <a:p>
            <a:r>
              <a:rPr lang="zh-CN" altLang="en-US" sz="3733" dirty="0">
                <a:latin typeface="微软雅黑" panose="020B0503020204020204" pitchFamily="34" charset="-122"/>
                <a:ea typeface="微软雅黑" panose="020B0503020204020204" pitchFamily="34" charset="-122"/>
              </a:rPr>
              <a:t>近年来恐怖势力、敌对势力，非法经济利益团体对国家门户网及重要信息系统持续性攻击，</a:t>
            </a:r>
            <a:r>
              <a:rPr lang="zh-CN" altLang="en-US" sz="3733">
                <a:latin typeface="微软雅黑" panose="020B0503020204020204" pitchFamily="34" charset="-122"/>
                <a:ea typeface="微软雅黑" panose="020B0503020204020204" pitchFamily="34" charset="-122"/>
              </a:rPr>
              <a:t>造成深远影响</a:t>
            </a:r>
            <a:endParaRPr lang="zh-CN" altLang="en-US" sz="3733"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3165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
          <p:cNvSpPr txBox="1">
            <a:spLocks/>
          </p:cNvSpPr>
          <p:nvPr/>
        </p:nvSpPr>
        <p:spPr>
          <a:xfrm>
            <a:off x="1438805" y="3209595"/>
            <a:ext cx="8640960" cy="2496277"/>
          </a:xfrm>
          <a:prstGeom prst="rect">
            <a:avLst/>
          </a:prstGeom>
        </p:spPr>
        <p:txBody>
          <a:bodyPr vert="horz" lIns="243840" tIns="121920" rIns="243840" bIns="121920" rtlCol="0">
            <a:noAutofit/>
          </a:bodyPr>
          <a:lstStyle>
            <a:lvl1pPr marL="0" indent="0" algn="l" defTabSz="914400" rtl="0" eaLnBrk="1" latinLnBrk="0" hangingPunct="1">
              <a:spcBef>
                <a:spcPct val="20000"/>
              </a:spcBef>
              <a:buClr>
                <a:schemeClr val="tx2"/>
              </a:buClr>
              <a:buFont typeface="Wingdings" charset="2"/>
              <a:buNone/>
              <a:defRPr sz="1400" kern="1200">
                <a:solidFill>
                  <a:schemeClr val="tx1"/>
                </a:solidFill>
                <a:latin typeface="+mn-lt"/>
                <a:ea typeface="+mn-ea"/>
                <a:cs typeface="+mn-cs"/>
              </a:defRPr>
            </a:lvl1pPr>
            <a:lvl2pPr marL="457200" indent="0" algn="l" defTabSz="914400" rtl="0" eaLnBrk="1" latinLnBrk="0" hangingPunct="1">
              <a:spcBef>
                <a:spcPct val="20000"/>
              </a:spcBef>
              <a:buClr>
                <a:schemeClr val="tx2"/>
              </a:buClr>
              <a:buFont typeface="Wingdings" charset="2"/>
              <a:buNone/>
              <a:defRPr sz="1200" kern="1200">
                <a:solidFill>
                  <a:schemeClr val="tx1"/>
                </a:solidFill>
                <a:latin typeface="+mn-lt"/>
                <a:ea typeface="+mn-ea"/>
                <a:cs typeface="+mn-cs"/>
              </a:defRPr>
            </a:lvl2pPr>
            <a:lvl3pPr marL="914400" indent="0" algn="l" defTabSz="914400" rtl="0" eaLnBrk="1" latinLnBrk="0" hangingPunct="1">
              <a:spcBef>
                <a:spcPct val="20000"/>
              </a:spcBef>
              <a:buClr>
                <a:schemeClr val="tx2"/>
              </a:buClr>
              <a:buFont typeface="Wingdings" charset="2"/>
              <a:buNone/>
              <a:defRPr sz="1000" kern="1200">
                <a:solidFill>
                  <a:schemeClr val="tx1"/>
                </a:solidFill>
                <a:latin typeface="+mn-lt"/>
                <a:ea typeface="+mn-ea"/>
                <a:cs typeface="+mn-cs"/>
              </a:defRPr>
            </a:lvl3pPr>
            <a:lvl4pPr marL="1371600" indent="0" algn="l" defTabSz="914400" rtl="0" eaLnBrk="1" latinLnBrk="0" hangingPunct="1">
              <a:spcBef>
                <a:spcPct val="20000"/>
              </a:spcBef>
              <a:buClr>
                <a:schemeClr val="tx2"/>
              </a:buClr>
              <a:buFont typeface="Wingdings" charset="2"/>
              <a:buNone/>
              <a:defRPr sz="900" kern="1200">
                <a:solidFill>
                  <a:schemeClr val="tx1"/>
                </a:solidFill>
                <a:latin typeface="+mn-lt"/>
                <a:ea typeface="+mn-ea"/>
                <a:cs typeface="+mn-cs"/>
              </a:defRPr>
            </a:lvl4pPr>
            <a:lvl5pPr marL="1828800" indent="0" algn="l" defTabSz="914400" rtl="0" eaLnBrk="1" latinLnBrk="0" hangingPunct="1">
              <a:spcBef>
                <a:spcPct val="20000"/>
              </a:spcBef>
              <a:buClr>
                <a:schemeClr val="tx2"/>
              </a:buClr>
              <a:buFont typeface="Wingdings" charset="2"/>
              <a:buNone/>
              <a:defRPr sz="900" kern="1200">
                <a:solidFill>
                  <a:schemeClr val="tx1"/>
                </a:solidFill>
                <a:latin typeface="+mn-lt"/>
                <a:ea typeface="+mn-ea"/>
                <a:cs typeface="+mn-cs"/>
              </a:defRPr>
            </a:lvl5pPr>
            <a:lvl6pPr marL="22860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spcBef>
                <a:spcPct val="20000"/>
              </a:spcBef>
              <a:buClr>
                <a:schemeClr val="tx2"/>
              </a:buClr>
              <a:buFont typeface="Wingdings" pitchFamily="2" charset="2"/>
              <a:buNone/>
              <a:defRPr sz="900" kern="1200">
                <a:solidFill>
                  <a:schemeClr val="tx1"/>
                </a:solidFill>
                <a:latin typeface="+mn-lt"/>
                <a:ea typeface="+mn-ea"/>
                <a:cs typeface="+mn-cs"/>
              </a:defRPr>
            </a:lvl9pPr>
          </a:lstStyle>
          <a:p>
            <a:pPr>
              <a:buClr>
                <a:srgbClr val="FF8600"/>
              </a:buClr>
              <a:defRPr/>
            </a:pPr>
            <a:r>
              <a:rPr kumimoji="1" lang="zh-CN" altLang="en-US" sz="4800" dirty="0">
                <a:solidFill>
                  <a:srgbClr val="FF0000"/>
                </a:solidFill>
                <a:latin typeface="微软雅黑"/>
                <a:ea typeface="微软雅黑"/>
                <a:cs typeface="微软雅黑"/>
              </a:rPr>
              <a:t>分布式基础网络</a:t>
            </a:r>
            <a:endParaRPr kumimoji="1" lang="en-US" altLang="zh-CN" sz="4800" dirty="0">
              <a:solidFill>
                <a:srgbClr val="FF0000"/>
              </a:solidFill>
              <a:latin typeface="微软雅黑"/>
              <a:ea typeface="微软雅黑"/>
              <a:cs typeface="微软雅黑"/>
            </a:endParaRPr>
          </a:p>
          <a:p>
            <a:pPr>
              <a:buClr>
                <a:srgbClr val="FF8600"/>
              </a:buClr>
              <a:defRPr/>
            </a:pPr>
            <a:r>
              <a:rPr kumimoji="1" lang="zh-CN" altLang="en-US" sz="4800" dirty="0">
                <a:solidFill>
                  <a:prstClr val="black"/>
                </a:solidFill>
                <a:latin typeface="微软雅黑"/>
                <a:ea typeface="微软雅黑"/>
                <a:cs typeface="微软雅黑"/>
              </a:rPr>
              <a:t>覆盖全国</a:t>
            </a:r>
            <a:r>
              <a:rPr kumimoji="1" lang="en-US" altLang="zh-CN" sz="4800" dirty="0">
                <a:solidFill>
                  <a:prstClr val="black"/>
                </a:solidFill>
                <a:latin typeface="微软雅黑"/>
                <a:ea typeface="微软雅黑"/>
                <a:cs typeface="微软雅黑"/>
              </a:rPr>
              <a:t>32</a:t>
            </a:r>
            <a:r>
              <a:rPr kumimoji="1" lang="zh-CN" altLang="en-US" sz="4800" dirty="0">
                <a:solidFill>
                  <a:prstClr val="black"/>
                </a:solidFill>
                <a:latin typeface="微软雅黑"/>
                <a:ea typeface="微软雅黑"/>
                <a:cs typeface="微软雅黑"/>
              </a:rPr>
              <a:t>个省市的监测节点</a:t>
            </a:r>
            <a:endParaRPr kumimoji="1" lang="en-US" altLang="zh-CN" sz="4800" dirty="0">
              <a:solidFill>
                <a:prstClr val="black"/>
              </a:solidFill>
              <a:latin typeface="微软雅黑"/>
              <a:ea typeface="微软雅黑"/>
              <a:cs typeface="微软雅黑"/>
            </a:endParaRPr>
          </a:p>
          <a:p>
            <a:pPr>
              <a:buClr>
                <a:srgbClr val="FF8600"/>
              </a:buClr>
              <a:defRPr/>
            </a:pPr>
            <a:r>
              <a:rPr kumimoji="1" lang="zh-CN" altLang="en-US" sz="4800" dirty="0">
                <a:solidFill>
                  <a:prstClr val="black"/>
                </a:solidFill>
                <a:latin typeface="微软雅黑"/>
                <a:ea typeface="微软雅黑"/>
                <a:cs typeface="微软雅黑"/>
              </a:rPr>
              <a:t>自发现网络空间在线系统</a:t>
            </a:r>
            <a:endParaRPr kumimoji="1" lang="en-US" altLang="zh-CN" sz="4800" dirty="0">
              <a:solidFill>
                <a:prstClr val="black"/>
              </a:solidFill>
              <a:latin typeface="微软雅黑"/>
              <a:ea typeface="微软雅黑"/>
              <a:cs typeface="微软雅黑"/>
            </a:endParaRPr>
          </a:p>
          <a:p>
            <a:pPr>
              <a:buClr>
                <a:srgbClr val="FF8600"/>
              </a:buClr>
              <a:defRPr/>
            </a:pPr>
            <a:endParaRPr kumimoji="1" lang="en-US" altLang="zh-CN" sz="4800" dirty="0">
              <a:solidFill>
                <a:prstClr val="black"/>
              </a:solidFill>
              <a:latin typeface="微软雅黑"/>
              <a:ea typeface="微软雅黑"/>
              <a:cs typeface="微软雅黑"/>
            </a:endParaRPr>
          </a:p>
          <a:p>
            <a:pPr>
              <a:buClr>
                <a:srgbClr val="FF8600"/>
              </a:buClr>
              <a:defRPr/>
            </a:pPr>
            <a:r>
              <a:rPr kumimoji="1" lang="zh-CN" altLang="en-US" sz="4800" b="1" dirty="0">
                <a:solidFill>
                  <a:srgbClr val="FF0000"/>
                </a:solidFill>
                <a:latin typeface="微软雅黑"/>
                <a:ea typeface="微软雅黑"/>
                <a:cs typeface="微软雅黑"/>
              </a:rPr>
              <a:t>海量数据处理性能</a:t>
            </a:r>
            <a:endParaRPr kumimoji="1" lang="en-US" altLang="zh-CN" sz="4800" b="1" dirty="0">
              <a:solidFill>
                <a:srgbClr val="FF0000"/>
              </a:solidFill>
              <a:latin typeface="微软雅黑"/>
              <a:ea typeface="微软雅黑"/>
              <a:cs typeface="微软雅黑"/>
            </a:endParaRPr>
          </a:p>
          <a:p>
            <a:pPr>
              <a:buClr>
                <a:srgbClr val="FF8600"/>
              </a:buClr>
              <a:defRPr/>
            </a:pPr>
            <a:r>
              <a:rPr kumimoji="1" lang="zh-CN" altLang="en-US" sz="4800" dirty="0">
                <a:solidFill>
                  <a:prstClr val="black"/>
                </a:solidFill>
                <a:latin typeface="微软雅黑"/>
                <a:ea typeface="微软雅黑"/>
                <a:cs typeface="微软雅黑"/>
              </a:rPr>
              <a:t>网络设备         </a:t>
            </a:r>
            <a:r>
              <a:rPr kumimoji="1" lang="zh-CN" altLang="zh-CN" sz="4800" dirty="0">
                <a:solidFill>
                  <a:prstClr val="black"/>
                </a:solidFill>
                <a:latin typeface="微软雅黑"/>
                <a:ea typeface="微软雅黑"/>
                <a:cs typeface="微软雅黑"/>
              </a:rPr>
              <a:t>1</a:t>
            </a:r>
            <a:r>
              <a:rPr kumimoji="1" lang="en-US" altLang="zh-CN" sz="4800" dirty="0">
                <a:solidFill>
                  <a:prstClr val="black"/>
                </a:solidFill>
                <a:latin typeface="微软雅黑"/>
                <a:ea typeface="微软雅黑"/>
                <a:cs typeface="微软雅黑"/>
              </a:rPr>
              <a:t>2</a:t>
            </a:r>
            <a:r>
              <a:rPr kumimoji="1" lang="zh-CN" altLang="en-US" sz="4800" dirty="0">
                <a:solidFill>
                  <a:prstClr val="black"/>
                </a:solidFill>
                <a:latin typeface="微软雅黑"/>
                <a:ea typeface="微软雅黑"/>
                <a:cs typeface="微软雅黑"/>
              </a:rPr>
              <a:t>，</a:t>
            </a:r>
            <a:r>
              <a:rPr kumimoji="1" lang="en-US" altLang="zh-CN" sz="4800" dirty="0">
                <a:solidFill>
                  <a:prstClr val="black"/>
                </a:solidFill>
                <a:latin typeface="微软雅黑"/>
                <a:ea typeface="微软雅黑"/>
                <a:cs typeface="微软雅黑"/>
              </a:rPr>
              <a:t>339</a:t>
            </a:r>
            <a:r>
              <a:rPr kumimoji="1" lang="zh-CN" altLang="en-US" sz="4800" dirty="0">
                <a:solidFill>
                  <a:prstClr val="black"/>
                </a:solidFill>
                <a:latin typeface="微软雅黑"/>
                <a:ea typeface="微软雅黑"/>
                <a:cs typeface="微软雅黑"/>
              </a:rPr>
              <a:t>，</a:t>
            </a:r>
            <a:r>
              <a:rPr kumimoji="1" lang="en-US" altLang="zh-CN" sz="4800" dirty="0">
                <a:solidFill>
                  <a:prstClr val="black"/>
                </a:solidFill>
                <a:latin typeface="微软雅黑"/>
                <a:ea typeface="微软雅黑"/>
                <a:cs typeface="微软雅黑"/>
              </a:rPr>
              <a:t>390</a:t>
            </a:r>
          </a:p>
          <a:p>
            <a:pPr>
              <a:buClr>
                <a:srgbClr val="FF8600"/>
              </a:buClr>
              <a:defRPr/>
            </a:pPr>
            <a:r>
              <a:rPr kumimoji="1" lang="zh-CN" altLang="en-US" sz="4800" dirty="0">
                <a:solidFill>
                  <a:prstClr val="black"/>
                </a:solidFill>
                <a:latin typeface="微软雅黑"/>
                <a:ea typeface="微软雅黑"/>
                <a:cs typeface="微软雅黑"/>
              </a:rPr>
              <a:t>发现漏洞         </a:t>
            </a:r>
            <a:r>
              <a:rPr kumimoji="1" lang="en-US" altLang="zh-CN" sz="4800" dirty="0">
                <a:solidFill>
                  <a:prstClr val="black"/>
                </a:solidFill>
                <a:latin typeface="微软雅黑"/>
                <a:ea typeface="微软雅黑"/>
                <a:cs typeface="微软雅黑"/>
              </a:rPr>
              <a:t>68</a:t>
            </a:r>
            <a:r>
              <a:rPr kumimoji="1" lang="zh-CN" altLang="en-US" sz="4800" dirty="0">
                <a:solidFill>
                  <a:prstClr val="black"/>
                </a:solidFill>
                <a:latin typeface="微软雅黑"/>
                <a:ea typeface="微软雅黑"/>
                <a:cs typeface="微软雅黑"/>
              </a:rPr>
              <a:t>，</a:t>
            </a:r>
            <a:r>
              <a:rPr kumimoji="1" lang="en-US" altLang="zh-CN" sz="4800" dirty="0">
                <a:solidFill>
                  <a:prstClr val="black"/>
                </a:solidFill>
                <a:latin typeface="微软雅黑"/>
                <a:ea typeface="微软雅黑"/>
                <a:cs typeface="微软雅黑"/>
              </a:rPr>
              <a:t>922</a:t>
            </a:r>
            <a:r>
              <a:rPr kumimoji="1" lang="zh-CN" altLang="en-US" sz="4800" dirty="0">
                <a:solidFill>
                  <a:prstClr val="black"/>
                </a:solidFill>
                <a:latin typeface="微软雅黑"/>
                <a:ea typeface="微软雅黑"/>
                <a:cs typeface="微软雅黑"/>
              </a:rPr>
              <a:t>，</a:t>
            </a:r>
            <a:r>
              <a:rPr kumimoji="1" lang="en-US" altLang="zh-CN" sz="4800" dirty="0">
                <a:solidFill>
                  <a:prstClr val="black"/>
                </a:solidFill>
                <a:latin typeface="微软雅黑"/>
                <a:ea typeface="微软雅黑"/>
                <a:cs typeface="微软雅黑"/>
              </a:rPr>
              <a:t>867</a:t>
            </a:r>
          </a:p>
          <a:p>
            <a:pPr>
              <a:buClr>
                <a:srgbClr val="FF8600"/>
              </a:buClr>
              <a:defRPr/>
            </a:pPr>
            <a:r>
              <a:rPr kumimoji="1" lang="zh-CN" altLang="en-US" sz="4800" dirty="0">
                <a:solidFill>
                  <a:prstClr val="black"/>
                </a:solidFill>
                <a:latin typeface="微软雅黑"/>
                <a:ea typeface="微软雅黑"/>
                <a:cs typeface="微软雅黑"/>
              </a:rPr>
              <a:t>存储数据         </a:t>
            </a:r>
            <a:r>
              <a:rPr kumimoji="1" lang="en-US" altLang="zh-CN" sz="4800" dirty="0">
                <a:solidFill>
                  <a:prstClr val="black"/>
                </a:solidFill>
                <a:latin typeface="微软雅黑"/>
                <a:ea typeface="微软雅黑"/>
                <a:cs typeface="微软雅黑"/>
              </a:rPr>
              <a:t>465TB</a:t>
            </a:r>
            <a:r>
              <a:rPr kumimoji="1" lang="zh-CN" altLang="en-US" sz="4800" dirty="0">
                <a:solidFill>
                  <a:prstClr val="black"/>
                </a:solidFill>
                <a:latin typeface="微软雅黑"/>
                <a:ea typeface="微软雅黑"/>
                <a:cs typeface="微软雅黑"/>
              </a:rPr>
              <a:t> </a:t>
            </a:r>
            <a:endParaRPr kumimoji="1" lang="en-US" altLang="zh-CN" sz="4800" dirty="0">
              <a:solidFill>
                <a:prstClr val="black"/>
              </a:solidFill>
              <a:latin typeface="微软雅黑"/>
              <a:ea typeface="微软雅黑"/>
              <a:cs typeface="微软雅黑"/>
            </a:endParaRPr>
          </a:p>
        </p:txBody>
      </p:sp>
      <p:pic>
        <p:nvPicPr>
          <p:cNvPr id="5" name="图片占位符 9" descr="节点地图.png"/>
          <p:cNvPicPr>
            <a:picLocks noChangeAspect="1"/>
          </p:cNvPicPr>
          <p:nvPr/>
        </p:nvPicPr>
        <p:blipFill rotWithShape="1">
          <a:blip r:embed="rId3">
            <a:extLst>
              <a:ext uri="{28A0092B-C50C-407E-A947-70E740481C1C}">
                <a14:useLocalDpi xmlns:a14="http://schemas.microsoft.com/office/drawing/2010/main" val="0"/>
              </a:ext>
            </a:extLst>
          </a:blip>
          <a:srcRect l="-508" r="-2201"/>
          <a:stretch/>
        </p:blipFill>
        <p:spPr>
          <a:xfrm>
            <a:off x="9829800" y="3521016"/>
            <a:ext cx="13249472" cy="9051984"/>
          </a:xfrm>
          <a:prstGeom prst="rect">
            <a:avLst/>
          </a:prstGeom>
          <a:solidFill>
            <a:schemeClr val="tx2">
              <a:lumMod val="50000"/>
            </a:schemeClr>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pic>
      <p:sp>
        <p:nvSpPr>
          <p:cNvPr id="7" name="文本框 6"/>
          <p:cNvSpPr txBox="1"/>
          <p:nvPr/>
        </p:nvSpPr>
        <p:spPr>
          <a:xfrm>
            <a:off x="1609804" y="10890449"/>
            <a:ext cx="5109091" cy="830997"/>
          </a:xfrm>
          <a:prstGeom prst="rect">
            <a:avLst/>
          </a:prstGeom>
          <a:noFill/>
        </p:spPr>
        <p:txBody>
          <a:bodyPr wrap="none" rtlCol="0">
            <a:spAutoFit/>
          </a:bodyPr>
          <a:lstStyle/>
          <a:p>
            <a:pPr defTabSz="2438430"/>
            <a:r>
              <a:rPr kumimoji="1" lang="zh-CN" altLang="en-US" sz="4800" b="1" dirty="0">
                <a:solidFill>
                  <a:srgbClr val="FF0000"/>
                </a:solidFill>
                <a:latin typeface="微软雅黑"/>
                <a:ea typeface="微软雅黑"/>
                <a:cs typeface="微软雅黑"/>
              </a:rPr>
              <a:t>灵活的大数据集群</a:t>
            </a:r>
          </a:p>
        </p:txBody>
      </p:sp>
      <p:sp>
        <p:nvSpPr>
          <p:cNvPr id="8" name="文本框 7"/>
          <p:cNvSpPr txBox="1"/>
          <p:nvPr/>
        </p:nvSpPr>
        <p:spPr>
          <a:xfrm>
            <a:off x="1592693" y="11850556"/>
            <a:ext cx="8802410" cy="830997"/>
          </a:xfrm>
          <a:prstGeom prst="rect">
            <a:avLst/>
          </a:prstGeom>
          <a:noFill/>
        </p:spPr>
        <p:txBody>
          <a:bodyPr wrap="none" rtlCol="0">
            <a:spAutoFit/>
          </a:bodyPr>
          <a:lstStyle/>
          <a:p>
            <a:pPr defTabSz="2438430"/>
            <a:r>
              <a:rPr kumimoji="1" lang="zh-CN" altLang="en-US" sz="4800" dirty="0">
                <a:solidFill>
                  <a:prstClr val="black"/>
                </a:solidFill>
                <a:latin typeface="微软雅黑"/>
                <a:ea typeface="微软雅黑"/>
                <a:cs typeface="微软雅黑"/>
              </a:rPr>
              <a:t>可动态扩展，适应各类项目规模</a:t>
            </a:r>
          </a:p>
        </p:txBody>
      </p:sp>
      <p:sp>
        <p:nvSpPr>
          <p:cNvPr id="9" name="标题 1"/>
          <p:cNvSpPr txBox="1">
            <a:spLocks/>
          </p:cNvSpPr>
          <p:nvPr/>
        </p:nvSpPr>
        <p:spPr>
          <a:xfrm>
            <a:off x="11277600" y="179819"/>
            <a:ext cx="12289365" cy="2123658"/>
          </a:xfrm>
          <a:prstGeom prst="rect">
            <a:avLst/>
          </a:prstGeom>
          <a:effectLst>
            <a:outerShdw blurRad="50800" dist="38100" dir="8100000" algn="tr" rotWithShape="0">
              <a:prstClr val="black">
                <a:alpha val="40000"/>
              </a:prstClr>
            </a:outerShdw>
          </a:effectLst>
        </p:spPr>
        <p:txBody>
          <a:bodyPr wrap="square">
            <a:spAutoFit/>
          </a:bodyPr>
          <a:lstStyle>
            <a:defPPr>
              <a:defRPr lang="en-US"/>
            </a:defPPr>
            <a:lvl1pPr>
              <a:defRPr sz="280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sz="6600" dirty="0" smtClean="0">
                <a:solidFill>
                  <a:schemeClr val="tx1"/>
                </a:solidFill>
              </a:rPr>
              <a:t>覆盖</a:t>
            </a:r>
            <a:r>
              <a:rPr lang="zh-CN" altLang="en-US" sz="6600" dirty="0">
                <a:solidFill>
                  <a:schemeClr val="tx1"/>
                </a:solidFill>
              </a:rPr>
              <a:t>全国</a:t>
            </a:r>
            <a:r>
              <a:rPr lang="zh-CN" altLang="en-US" sz="6600" dirty="0" smtClean="0">
                <a:solidFill>
                  <a:schemeClr val="tx1"/>
                </a:solidFill>
              </a:rPr>
              <a:t>的网站监测</a:t>
            </a:r>
            <a:r>
              <a:rPr lang="zh-CN" altLang="en-US" sz="6600" dirty="0">
                <a:solidFill>
                  <a:schemeClr val="tx1"/>
                </a:solidFill>
              </a:rPr>
              <a:t>网络</a:t>
            </a:r>
            <a:r>
              <a:rPr lang="en-US" altLang="zh-CN" sz="6600" dirty="0">
                <a:solidFill>
                  <a:schemeClr val="tx1"/>
                </a:solidFill>
              </a:rPr>
              <a:t/>
            </a:r>
            <a:br>
              <a:rPr lang="en-US" altLang="zh-CN" sz="6600" dirty="0">
                <a:solidFill>
                  <a:schemeClr val="tx1"/>
                </a:solidFill>
              </a:rPr>
            </a:br>
            <a:endParaRPr lang="zh-CN" altLang="en-US" sz="6600" dirty="0">
              <a:solidFill>
                <a:schemeClr val="tx1"/>
              </a:solidFill>
            </a:endParaRPr>
          </a:p>
        </p:txBody>
      </p:sp>
    </p:spTree>
    <p:extLst>
      <p:ext uri="{BB962C8B-B14F-4D97-AF65-F5344CB8AC3E}">
        <p14:creationId xmlns:p14="http://schemas.microsoft.com/office/powerpoint/2010/main" val="7073172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590934" y="10122363"/>
            <a:ext cx="2496277" cy="2304256"/>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3733" dirty="0">
                <a:solidFill>
                  <a:srgbClr val="9BBB59">
                    <a:lumMod val="50000"/>
                  </a:srgbClr>
                </a:solidFill>
                <a:latin typeface="微软雅黑"/>
                <a:ea typeface="微软雅黑"/>
                <a:cs typeface="微软雅黑"/>
              </a:rPr>
              <a:t>防御数据</a:t>
            </a:r>
          </a:p>
        </p:txBody>
      </p:sp>
      <p:sp>
        <p:nvSpPr>
          <p:cNvPr id="5" name="椭圆 4"/>
          <p:cNvSpPr/>
          <p:nvPr/>
        </p:nvSpPr>
        <p:spPr>
          <a:xfrm>
            <a:off x="5471254" y="10122363"/>
            <a:ext cx="2496277" cy="2304256"/>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3733" dirty="0">
                <a:solidFill>
                  <a:srgbClr val="9BBB59">
                    <a:lumMod val="50000"/>
                  </a:srgbClr>
                </a:solidFill>
                <a:latin typeface="微软雅黑"/>
                <a:ea typeface="微软雅黑"/>
                <a:cs typeface="微软雅黑"/>
              </a:rPr>
              <a:t>服务质量</a:t>
            </a:r>
            <a:endParaRPr kumimoji="1" lang="en-US" altLang="zh-CN" sz="3733" dirty="0">
              <a:solidFill>
                <a:srgbClr val="9BBB59">
                  <a:lumMod val="50000"/>
                </a:srgbClr>
              </a:solidFill>
              <a:latin typeface="微软雅黑"/>
              <a:ea typeface="微软雅黑"/>
              <a:cs typeface="微软雅黑"/>
            </a:endParaRPr>
          </a:p>
          <a:p>
            <a:pPr defTabSz="2438430"/>
            <a:r>
              <a:rPr kumimoji="1" lang="zh-CN" altLang="en-US" sz="3733" dirty="0">
                <a:solidFill>
                  <a:srgbClr val="9BBB59">
                    <a:lumMod val="50000"/>
                  </a:srgbClr>
                </a:solidFill>
                <a:latin typeface="微软雅黑"/>
                <a:ea typeface="微软雅黑"/>
                <a:cs typeface="微软雅黑"/>
              </a:rPr>
              <a:t>监测</a:t>
            </a:r>
          </a:p>
        </p:txBody>
      </p:sp>
      <p:sp>
        <p:nvSpPr>
          <p:cNvPr id="6" name="椭圆 5"/>
          <p:cNvSpPr/>
          <p:nvPr/>
        </p:nvSpPr>
        <p:spPr>
          <a:xfrm>
            <a:off x="8159552" y="10122363"/>
            <a:ext cx="2496277" cy="2304256"/>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3733" dirty="0">
                <a:solidFill>
                  <a:srgbClr val="9BBB59">
                    <a:lumMod val="50000"/>
                  </a:srgbClr>
                </a:solidFill>
                <a:latin typeface="微软雅黑"/>
                <a:ea typeface="微软雅黑"/>
                <a:cs typeface="微软雅黑"/>
              </a:rPr>
              <a:t>安全监测</a:t>
            </a:r>
          </a:p>
        </p:txBody>
      </p:sp>
      <p:sp>
        <p:nvSpPr>
          <p:cNvPr id="8" name="文本框 7"/>
          <p:cNvSpPr txBox="1"/>
          <p:nvPr/>
        </p:nvSpPr>
        <p:spPr>
          <a:xfrm>
            <a:off x="153900" y="10506411"/>
            <a:ext cx="2031325" cy="1569660"/>
          </a:xfrm>
          <a:prstGeom prst="rect">
            <a:avLst/>
          </a:prstGeom>
          <a:noFill/>
        </p:spPr>
        <p:txBody>
          <a:bodyPr wrap="none" rtlCol="0">
            <a:spAutoFit/>
          </a:bodyPr>
          <a:lstStyle/>
          <a:p>
            <a:pPr defTabSz="2438430"/>
            <a:r>
              <a:rPr kumimoji="1" lang="zh-CN" altLang="en-US" sz="4800" dirty="0">
                <a:solidFill>
                  <a:prstClr val="black"/>
                </a:solidFill>
                <a:latin typeface="微软雅黑"/>
                <a:ea typeface="微软雅黑"/>
                <a:cs typeface="微软雅黑"/>
              </a:rPr>
              <a:t>分布式</a:t>
            </a:r>
            <a:endParaRPr kumimoji="1" lang="en-US" altLang="zh-CN" sz="4800" dirty="0">
              <a:solidFill>
                <a:prstClr val="black"/>
              </a:solidFill>
              <a:latin typeface="微软雅黑"/>
              <a:ea typeface="微软雅黑"/>
              <a:cs typeface="微软雅黑"/>
            </a:endParaRPr>
          </a:p>
          <a:p>
            <a:pPr defTabSz="2438430"/>
            <a:r>
              <a:rPr kumimoji="1" lang="zh-CN" altLang="en-US" sz="4800" dirty="0">
                <a:solidFill>
                  <a:prstClr val="black"/>
                </a:solidFill>
                <a:latin typeface="微软雅黑"/>
                <a:ea typeface="微软雅黑"/>
                <a:cs typeface="微软雅黑"/>
              </a:rPr>
              <a:t>节点</a:t>
            </a:r>
          </a:p>
        </p:txBody>
      </p:sp>
      <p:sp>
        <p:nvSpPr>
          <p:cNvPr id="9" name="Freeform 63"/>
          <p:cNvSpPr>
            <a:spLocks/>
          </p:cNvSpPr>
          <p:nvPr/>
        </p:nvSpPr>
        <p:spPr bwMode="auto">
          <a:xfrm>
            <a:off x="4319126" y="7050021"/>
            <a:ext cx="5952661" cy="2880320"/>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99CC00"/>
              </a:gs>
              <a:gs pos="100000">
                <a:srgbClr val="FFFFFF"/>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defTabSz="2438430"/>
            <a:r>
              <a:rPr lang="en-US" altLang="zh-CN" sz="4800" dirty="0">
                <a:solidFill>
                  <a:srgbClr val="1F497D">
                    <a:lumMod val="40000"/>
                    <a:lumOff val="60000"/>
                  </a:srgbClr>
                </a:solidFill>
                <a:latin typeface="微软雅黑"/>
                <a:ea typeface="微软雅黑"/>
                <a:cs typeface="微软雅黑"/>
              </a:rPr>
              <a:t>01011</a:t>
            </a:r>
            <a:r>
              <a:rPr lang="zh-CN" altLang="en-US" sz="4800" dirty="0">
                <a:solidFill>
                  <a:srgbClr val="1F497D">
                    <a:lumMod val="40000"/>
                    <a:lumOff val="60000"/>
                  </a:srgbClr>
                </a:solidFill>
                <a:latin typeface="微软雅黑"/>
                <a:ea typeface="微软雅黑"/>
                <a:cs typeface="微软雅黑"/>
              </a:rPr>
              <a:t>  </a:t>
            </a:r>
            <a:endParaRPr lang="en-US" altLang="zh-CN" sz="4800" dirty="0">
              <a:solidFill>
                <a:srgbClr val="1F497D">
                  <a:lumMod val="40000"/>
                  <a:lumOff val="60000"/>
                </a:srgbClr>
              </a:solidFill>
              <a:latin typeface="微软雅黑"/>
              <a:ea typeface="微软雅黑"/>
              <a:cs typeface="微软雅黑"/>
            </a:endParaRPr>
          </a:p>
          <a:p>
            <a:pPr defTabSz="2438430"/>
            <a:r>
              <a:rPr lang="en-US" altLang="zh-CN" sz="4800" dirty="0">
                <a:solidFill>
                  <a:srgbClr val="1F497D">
                    <a:lumMod val="40000"/>
                    <a:lumOff val="60000"/>
                  </a:srgbClr>
                </a:solidFill>
                <a:latin typeface="微软雅黑"/>
                <a:ea typeface="微软雅黑"/>
                <a:cs typeface="微软雅黑"/>
              </a:rPr>
              <a:t>10001010</a:t>
            </a:r>
          </a:p>
          <a:p>
            <a:pPr defTabSz="2438430"/>
            <a:r>
              <a:rPr lang="zh-CN" altLang="zh-CN" sz="4800" dirty="0">
                <a:solidFill>
                  <a:srgbClr val="1F497D">
                    <a:lumMod val="40000"/>
                    <a:lumOff val="60000"/>
                  </a:srgbClr>
                </a:solidFill>
                <a:latin typeface="微软雅黑"/>
                <a:ea typeface="微软雅黑"/>
                <a:cs typeface="微软雅黑"/>
              </a:rPr>
              <a:t>1</a:t>
            </a:r>
            <a:r>
              <a:rPr lang="en-US" altLang="zh-CN" sz="4800" dirty="0">
                <a:solidFill>
                  <a:srgbClr val="1F497D">
                    <a:lumMod val="40000"/>
                    <a:lumOff val="60000"/>
                  </a:srgbClr>
                </a:solidFill>
                <a:latin typeface="微软雅黑"/>
                <a:ea typeface="微软雅黑"/>
                <a:cs typeface="微软雅黑"/>
              </a:rPr>
              <a:t>01010010101</a:t>
            </a:r>
          </a:p>
        </p:txBody>
      </p:sp>
      <p:sp>
        <p:nvSpPr>
          <p:cNvPr id="11" name="圆角矩形 10"/>
          <p:cNvSpPr/>
          <p:nvPr/>
        </p:nvSpPr>
        <p:spPr>
          <a:xfrm>
            <a:off x="1822848" y="5705872"/>
            <a:ext cx="6528725" cy="960107"/>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4267" dirty="0">
                <a:solidFill>
                  <a:prstClr val="white"/>
                </a:solidFill>
                <a:latin typeface="微软雅黑"/>
                <a:ea typeface="微软雅黑"/>
                <a:cs typeface="微软雅黑"/>
              </a:rPr>
              <a:t>数据存储、规范、降噪</a:t>
            </a:r>
          </a:p>
        </p:txBody>
      </p:sp>
      <p:sp>
        <p:nvSpPr>
          <p:cNvPr id="16" name="圆角矩形 15"/>
          <p:cNvSpPr/>
          <p:nvPr/>
        </p:nvSpPr>
        <p:spPr>
          <a:xfrm>
            <a:off x="8351574" y="5705872"/>
            <a:ext cx="4800533" cy="96010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4267" dirty="0">
                <a:solidFill>
                  <a:srgbClr val="FFFFFF"/>
                </a:solidFill>
                <a:latin typeface="微软雅黑"/>
                <a:ea typeface="微软雅黑"/>
                <a:cs typeface="微软雅黑"/>
              </a:rPr>
              <a:t>关联、聚类分析</a:t>
            </a:r>
          </a:p>
        </p:txBody>
      </p:sp>
      <p:sp>
        <p:nvSpPr>
          <p:cNvPr id="17" name="圆角矩形 16"/>
          <p:cNvSpPr/>
          <p:nvPr/>
        </p:nvSpPr>
        <p:spPr>
          <a:xfrm>
            <a:off x="1822848" y="4745768"/>
            <a:ext cx="11329259" cy="960107"/>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4267" dirty="0">
                <a:solidFill>
                  <a:srgbClr val="FFFFFF"/>
                </a:solidFill>
                <a:latin typeface="微软雅黑"/>
                <a:ea typeface="微软雅黑"/>
                <a:cs typeface="微软雅黑"/>
              </a:rPr>
              <a:t>基础信息库：</a:t>
            </a:r>
            <a:r>
              <a:rPr kumimoji="1" lang="en-US" altLang="zh-CN" sz="4267" dirty="0">
                <a:solidFill>
                  <a:srgbClr val="FFFFFF"/>
                </a:solidFill>
                <a:latin typeface="微软雅黑"/>
                <a:ea typeface="微软雅黑"/>
                <a:cs typeface="微软雅黑"/>
              </a:rPr>
              <a:t>IP</a:t>
            </a:r>
            <a:r>
              <a:rPr kumimoji="1" lang="zh-CN" altLang="en-US" sz="4267" dirty="0">
                <a:solidFill>
                  <a:srgbClr val="FFFFFF"/>
                </a:solidFill>
                <a:latin typeface="微软雅黑"/>
                <a:ea typeface="微软雅黑"/>
                <a:cs typeface="微软雅黑"/>
              </a:rPr>
              <a:t>、指纹、域名、信誉</a:t>
            </a:r>
          </a:p>
        </p:txBody>
      </p:sp>
      <p:sp>
        <p:nvSpPr>
          <p:cNvPr id="18" name="圆角矩形 17"/>
          <p:cNvSpPr/>
          <p:nvPr/>
        </p:nvSpPr>
        <p:spPr>
          <a:xfrm>
            <a:off x="1822848" y="2825552"/>
            <a:ext cx="11329259" cy="96010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4267" dirty="0">
                <a:solidFill>
                  <a:prstClr val="black"/>
                </a:solidFill>
                <a:latin typeface="微软雅黑"/>
                <a:ea typeface="微软雅黑"/>
                <a:cs typeface="微软雅黑"/>
              </a:rPr>
              <a:t>安全态势分析与感知</a:t>
            </a:r>
          </a:p>
        </p:txBody>
      </p:sp>
      <p:sp>
        <p:nvSpPr>
          <p:cNvPr id="19" name="圆角矩形 18"/>
          <p:cNvSpPr/>
          <p:nvPr/>
        </p:nvSpPr>
        <p:spPr>
          <a:xfrm>
            <a:off x="1822848" y="3785664"/>
            <a:ext cx="11329259" cy="960107"/>
          </a:xfrm>
          <a:prstGeom prst="roundRect">
            <a:avLst/>
          </a:prstGeom>
          <a:solidFill>
            <a:srgbClr val="8EB4E3"/>
          </a:solidFill>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4267" dirty="0">
                <a:solidFill>
                  <a:srgbClr val="FFFFFF"/>
                </a:solidFill>
                <a:latin typeface="微软雅黑"/>
                <a:ea typeface="微软雅黑"/>
                <a:cs typeface="微软雅黑"/>
              </a:rPr>
              <a:t>漏洞、事件、可用性、攻击行为、访问行为</a:t>
            </a:r>
          </a:p>
        </p:txBody>
      </p:sp>
      <p:sp>
        <p:nvSpPr>
          <p:cNvPr id="20" name="Freeform 63"/>
          <p:cNvSpPr>
            <a:spLocks/>
          </p:cNvSpPr>
          <p:nvPr/>
        </p:nvSpPr>
        <p:spPr bwMode="auto">
          <a:xfrm rot="5400000">
            <a:off x="12956832" y="3596891"/>
            <a:ext cx="3078848" cy="1920213"/>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flip="none" rotWithShape="1">
            <a:gsLst>
              <a:gs pos="53000">
                <a:schemeClr val="tx2">
                  <a:lumMod val="40000"/>
                  <a:lumOff val="60000"/>
                </a:schemeClr>
              </a:gs>
              <a:gs pos="100000">
                <a:srgbClr val="FFFFFF"/>
              </a:gs>
            </a:gsLst>
            <a:lin ang="5940000" scaled="0"/>
            <a:tileRect/>
          </a:gradFill>
          <a:ln>
            <a:noFill/>
          </a:ln>
        </p:spPr>
        <p:txBody>
          <a:bodyPr wrap="none" anchor="ctr"/>
          <a:lstStyle/>
          <a:p>
            <a:pPr defTabSz="2438430"/>
            <a:r>
              <a:rPr lang="zh-CN" altLang="en-US" sz="4800" dirty="0">
                <a:solidFill>
                  <a:srgbClr val="1F497D">
                    <a:lumMod val="40000"/>
                    <a:lumOff val="60000"/>
                  </a:srgbClr>
                </a:solidFill>
              </a:rPr>
              <a:t>  </a:t>
            </a:r>
            <a:endParaRPr lang="en-US" altLang="zh-CN" sz="4800" dirty="0">
              <a:solidFill>
                <a:srgbClr val="1F497D">
                  <a:lumMod val="40000"/>
                  <a:lumOff val="60000"/>
                </a:srgbClr>
              </a:solidFill>
            </a:endParaRPr>
          </a:p>
        </p:txBody>
      </p:sp>
      <p:pic>
        <p:nvPicPr>
          <p:cNvPr id="21" name="图片 20"/>
          <p:cNvPicPr>
            <a:picLocks noChangeAspect="1"/>
          </p:cNvPicPr>
          <p:nvPr/>
        </p:nvPicPr>
        <p:blipFill>
          <a:blip r:embed="rId2"/>
          <a:stretch>
            <a:fillRect/>
          </a:stretch>
        </p:blipFill>
        <p:spPr>
          <a:xfrm>
            <a:off x="15642431" y="2249495"/>
            <a:ext cx="5382552" cy="3091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文本框 21"/>
          <p:cNvSpPr txBox="1"/>
          <p:nvPr/>
        </p:nvSpPr>
        <p:spPr>
          <a:xfrm>
            <a:off x="15991741" y="5321835"/>
            <a:ext cx="5258171" cy="666786"/>
          </a:xfrm>
          <a:prstGeom prst="rect">
            <a:avLst/>
          </a:prstGeom>
          <a:noFill/>
        </p:spPr>
        <p:txBody>
          <a:bodyPr wrap="none" rtlCol="0">
            <a:spAutoFit/>
          </a:bodyPr>
          <a:lstStyle/>
          <a:p>
            <a:pPr defTabSz="2438430"/>
            <a:r>
              <a:rPr kumimoji="1" lang="zh-CN" altLang="en-US" sz="3733" dirty="0">
                <a:solidFill>
                  <a:prstClr val="black"/>
                </a:solidFill>
                <a:latin typeface="微软雅黑"/>
                <a:ea typeface="微软雅黑"/>
                <a:cs typeface="微软雅黑"/>
              </a:rPr>
              <a:t>感知</a:t>
            </a:r>
            <a:r>
              <a:rPr kumimoji="1" lang="en-US" altLang="zh-CN" sz="3733" dirty="0">
                <a:solidFill>
                  <a:prstClr val="black"/>
                </a:solidFill>
                <a:latin typeface="微软雅黑"/>
                <a:ea typeface="微软雅黑"/>
                <a:cs typeface="微软雅黑"/>
              </a:rPr>
              <a:t>1</a:t>
            </a:r>
            <a:r>
              <a:rPr kumimoji="1" lang="zh-CN" altLang="en-US" sz="3733" dirty="0">
                <a:solidFill>
                  <a:prstClr val="black"/>
                </a:solidFill>
                <a:latin typeface="微软雅黑"/>
                <a:ea typeface="微软雅黑"/>
                <a:cs typeface="微软雅黑"/>
              </a:rPr>
              <a:t>：动态可视化展现</a:t>
            </a:r>
          </a:p>
        </p:txBody>
      </p:sp>
      <p:sp>
        <p:nvSpPr>
          <p:cNvPr id="24" name="文本框 23"/>
          <p:cNvSpPr txBox="1"/>
          <p:nvPr/>
        </p:nvSpPr>
        <p:spPr>
          <a:xfrm>
            <a:off x="15992542" y="8778219"/>
            <a:ext cx="3820277" cy="666786"/>
          </a:xfrm>
          <a:prstGeom prst="rect">
            <a:avLst/>
          </a:prstGeom>
          <a:noFill/>
        </p:spPr>
        <p:txBody>
          <a:bodyPr wrap="none" rtlCol="0">
            <a:spAutoFit/>
          </a:bodyPr>
          <a:lstStyle/>
          <a:p>
            <a:pPr defTabSz="2438430"/>
            <a:r>
              <a:rPr kumimoji="1" lang="zh-CN" altLang="en-US" sz="3733" dirty="0">
                <a:solidFill>
                  <a:prstClr val="black"/>
                </a:solidFill>
                <a:latin typeface="微软雅黑"/>
                <a:ea typeface="微软雅黑"/>
                <a:cs typeface="微软雅黑"/>
              </a:rPr>
              <a:t>感知</a:t>
            </a:r>
            <a:r>
              <a:rPr kumimoji="1" lang="en-US" altLang="zh-CN" sz="3733" dirty="0">
                <a:solidFill>
                  <a:prstClr val="black"/>
                </a:solidFill>
                <a:latin typeface="微软雅黑"/>
                <a:ea typeface="微软雅黑"/>
                <a:cs typeface="微软雅黑"/>
              </a:rPr>
              <a:t>2</a:t>
            </a:r>
            <a:r>
              <a:rPr kumimoji="1" lang="zh-CN" altLang="en-US" sz="3733" dirty="0">
                <a:solidFill>
                  <a:prstClr val="black"/>
                </a:solidFill>
                <a:latin typeface="微软雅黑"/>
                <a:ea typeface="微软雅黑"/>
                <a:cs typeface="微软雅黑"/>
              </a:rPr>
              <a:t>：安全服务</a:t>
            </a:r>
          </a:p>
        </p:txBody>
      </p:sp>
      <p:sp>
        <p:nvSpPr>
          <p:cNvPr id="25" name="椭圆 24"/>
          <p:cNvSpPr/>
          <p:nvPr/>
        </p:nvSpPr>
        <p:spPr>
          <a:xfrm>
            <a:off x="10847851" y="10122363"/>
            <a:ext cx="2496277" cy="2304256"/>
          </a:xfrm>
          <a:prstGeom prst="ellipse">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3733" dirty="0">
                <a:solidFill>
                  <a:srgbClr val="1F497D"/>
                </a:solidFill>
                <a:latin typeface="微软雅黑"/>
                <a:ea typeface="微软雅黑"/>
                <a:cs typeface="微软雅黑"/>
              </a:rPr>
              <a:t>流量日志采集</a:t>
            </a:r>
          </a:p>
        </p:txBody>
      </p:sp>
      <p:pic>
        <p:nvPicPr>
          <p:cNvPr id="27" name="图片 26" descr="QQ截图2015092622281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48384" y="6473957"/>
            <a:ext cx="3456384" cy="21602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3" descr="C:\Users\wefo\AppData\Local\Temp\Rar$DRa0.271\PNG\us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00524" y="7818111"/>
            <a:ext cx="1252445" cy="1185880"/>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3" descr="C:\Users\wefo\AppData\Local\Temp\Rar$DRa0.271\PNG\us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2652" y="7818111"/>
            <a:ext cx="1127373" cy="1185880"/>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3" descr="C:\Users\wefo\AppData\Local\Temp\Rar$DRa0.271\PNG\us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912759" y="7434071"/>
            <a:ext cx="1450909" cy="1526205"/>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图片 31"/>
          <p:cNvPicPr>
            <a:picLocks noChangeAspect="1"/>
          </p:cNvPicPr>
          <p:nvPr/>
        </p:nvPicPr>
        <p:blipFill>
          <a:blip r:embed="rId7"/>
          <a:stretch>
            <a:fillRect/>
          </a:stretch>
        </p:blipFill>
        <p:spPr>
          <a:xfrm>
            <a:off x="15840405" y="9930343"/>
            <a:ext cx="2112235" cy="2488440"/>
          </a:xfrm>
          <a:prstGeom prst="rect">
            <a:avLst/>
          </a:prstGeom>
          <a:ln>
            <a:noFill/>
          </a:ln>
          <a:effectLst>
            <a:outerShdw blurRad="292100" dist="139700" dir="2700000" algn="tl" rotWithShape="0">
              <a:srgbClr val="333333">
                <a:alpha val="65000"/>
              </a:srgbClr>
            </a:outerShdw>
          </a:effectLst>
        </p:spPr>
      </p:pic>
      <p:sp>
        <p:nvSpPr>
          <p:cNvPr id="33" name="文本框 32"/>
          <p:cNvSpPr txBox="1"/>
          <p:nvPr/>
        </p:nvSpPr>
        <p:spPr>
          <a:xfrm>
            <a:off x="15992006" y="12703245"/>
            <a:ext cx="4778872" cy="666786"/>
          </a:xfrm>
          <a:prstGeom prst="rect">
            <a:avLst/>
          </a:prstGeom>
          <a:noFill/>
        </p:spPr>
        <p:txBody>
          <a:bodyPr wrap="none" rtlCol="0">
            <a:spAutoFit/>
          </a:bodyPr>
          <a:lstStyle/>
          <a:p>
            <a:pPr defTabSz="2438430"/>
            <a:r>
              <a:rPr kumimoji="1" lang="zh-CN" altLang="en-US" sz="3733" dirty="0">
                <a:solidFill>
                  <a:prstClr val="black"/>
                </a:solidFill>
                <a:latin typeface="微软雅黑"/>
                <a:ea typeface="微软雅黑"/>
                <a:cs typeface="微软雅黑"/>
              </a:rPr>
              <a:t>感知</a:t>
            </a:r>
            <a:r>
              <a:rPr kumimoji="1" lang="zh-CN" altLang="zh-CN" sz="3733" dirty="0">
                <a:solidFill>
                  <a:prstClr val="black"/>
                </a:solidFill>
                <a:latin typeface="微软雅黑"/>
                <a:ea typeface="微软雅黑"/>
                <a:cs typeface="微软雅黑"/>
              </a:rPr>
              <a:t>3</a:t>
            </a:r>
            <a:r>
              <a:rPr kumimoji="1" lang="zh-CN" altLang="en-US" sz="3733" dirty="0">
                <a:solidFill>
                  <a:prstClr val="black"/>
                </a:solidFill>
                <a:latin typeface="微软雅黑"/>
                <a:ea typeface="微软雅黑"/>
                <a:cs typeface="微软雅黑"/>
              </a:rPr>
              <a:t>：威胁情报分析</a:t>
            </a:r>
          </a:p>
        </p:txBody>
      </p:sp>
      <p:pic>
        <p:nvPicPr>
          <p:cNvPr id="34" name="图片 33"/>
          <p:cNvPicPr>
            <a:picLocks noChangeAspect="1"/>
          </p:cNvPicPr>
          <p:nvPr/>
        </p:nvPicPr>
        <p:blipFill>
          <a:blip r:embed="rId8"/>
          <a:stretch>
            <a:fillRect/>
          </a:stretch>
        </p:blipFill>
        <p:spPr>
          <a:xfrm>
            <a:off x="18336683" y="9930346"/>
            <a:ext cx="1920213" cy="2484045"/>
          </a:xfrm>
          <a:prstGeom prst="rect">
            <a:avLst/>
          </a:prstGeom>
          <a:ln>
            <a:noFill/>
          </a:ln>
          <a:effectLst>
            <a:outerShdw blurRad="292100" dist="139700" dir="2700000" algn="tl" rotWithShape="0">
              <a:srgbClr val="333333">
                <a:alpha val="65000"/>
              </a:srgbClr>
            </a:outerShdw>
          </a:effectLst>
        </p:spPr>
      </p:pic>
      <p:pic>
        <p:nvPicPr>
          <p:cNvPr id="36" name="图片 35"/>
          <p:cNvPicPr>
            <a:picLocks noChangeAspect="1"/>
          </p:cNvPicPr>
          <p:nvPr/>
        </p:nvPicPr>
        <p:blipFill>
          <a:blip r:embed="rId9"/>
          <a:stretch>
            <a:fillRect/>
          </a:stretch>
        </p:blipFill>
        <p:spPr>
          <a:xfrm>
            <a:off x="20640939" y="6665979"/>
            <a:ext cx="1147307" cy="925248"/>
          </a:xfrm>
          <a:prstGeom prst="rect">
            <a:avLst/>
          </a:prstGeom>
        </p:spPr>
      </p:pic>
      <p:pic>
        <p:nvPicPr>
          <p:cNvPr id="37" name="图片 36"/>
          <p:cNvPicPr>
            <a:picLocks noChangeAspect="1"/>
          </p:cNvPicPr>
          <p:nvPr/>
        </p:nvPicPr>
        <p:blipFill>
          <a:blip r:embed="rId9"/>
          <a:stretch>
            <a:fillRect/>
          </a:stretch>
        </p:blipFill>
        <p:spPr>
          <a:xfrm>
            <a:off x="20064875" y="7626085"/>
            <a:ext cx="936923" cy="755584"/>
          </a:xfrm>
          <a:prstGeom prst="rect">
            <a:avLst/>
          </a:prstGeom>
        </p:spPr>
      </p:pic>
      <p:pic>
        <p:nvPicPr>
          <p:cNvPr id="38" name="图片 37"/>
          <p:cNvPicPr>
            <a:picLocks noChangeAspect="1"/>
          </p:cNvPicPr>
          <p:nvPr/>
        </p:nvPicPr>
        <p:blipFill>
          <a:blip r:embed="rId9"/>
          <a:stretch>
            <a:fillRect/>
          </a:stretch>
        </p:blipFill>
        <p:spPr>
          <a:xfrm>
            <a:off x="22177110" y="6507239"/>
            <a:ext cx="1344149" cy="1083992"/>
          </a:xfrm>
          <a:prstGeom prst="rect">
            <a:avLst/>
          </a:prstGeom>
        </p:spPr>
      </p:pic>
      <p:pic>
        <p:nvPicPr>
          <p:cNvPr id="39" name="图片 38"/>
          <p:cNvPicPr>
            <a:picLocks noChangeAspect="1"/>
          </p:cNvPicPr>
          <p:nvPr/>
        </p:nvPicPr>
        <p:blipFill>
          <a:blip r:embed="rId10"/>
          <a:stretch>
            <a:fillRect/>
          </a:stretch>
        </p:blipFill>
        <p:spPr>
          <a:xfrm>
            <a:off x="20640939" y="9930347"/>
            <a:ext cx="1922133" cy="2496277"/>
          </a:xfrm>
          <a:prstGeom prst="rect">
            <a:avLst/>
          </a:prstGeom>
          <a:ln>
            <a:noFill/>
          </a:ln>
          <a:effectLst>
            <a:outerShdw blurRad="292100" dist="139700" dir="2700000" algn="tl" rotWithShape="0">
              <a:srgbClr val="333333">
                <a:alpha val="65000"/>
              </a:srgbClr>
            </a:outerShdw>
          </a:effectLst>
        </p:spPr>
      </p:pic>
      <p:sp>
        <p:nvSpPr>
          <p:cNvPr id="31" name="标题 1"/>
          <p:cNvSpPr txBox="1">
            <a:spLocks/>
          </p:cNvSpPr>
          <p:nvPr/>
        </p:nvSpPr>
        <p:spPr>
          <a:xfrm>
            <a:off x="11807957" y="323964"/>
            <a:ext cx="12289365" cy="1107996"/>
          </a:xfrm>
          <a:prstGeom prst="rect">
            <a:avLst/>
          </a:prstGeom>
          <a:effectLst>
            <a:outerShdw blurRad="50800" dist="38100" dir="8100000" algn="tr" rotWithShape="0">
              <a:prstClr val="black">
                <a:alpha val="40000"/>
              </a:prstClr>
            </a:outerShdw>
          </a:effectLst>
        </p:spPr>
        <p:txBody>
          <a:bodyPr wrap="square">
            <a:spAutoFit/>
          </a:bodyPr>
          <a:lstStyle>
            <a:defPPr>
              <a:defRPr lang="en-US"/>
            </a:defPPr>
            <a:lvl1pPr>
              <a:defRPr sz="280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sz="6600" dirty="0" smtClean="0">
                <a:solidFill>
                  <a:schemeClr val="tx1"/>
                </a:solidFill>
              </a:rPr>
              <a:t>安全态势收集技术</a:t>
            </a:r>
            <a:r>
              <a:rPr lang="zh-CN" altLang="en-US" sz="6600" dirty="0">
                <a:solidFill>
                  <a:schemeClr val="tx1"/>
                </a:solidFill>
              </a:rPr>
              <a:t>实现方式</a:t>
            </a:r>
          </a:p>
        </p:txBody>
      </p:sp>
      <p:sp>
        <p:nvSpPr>
          <p:cNvPr id="35" name="圆角矩形 34"/>
          <p:cNvSpPr/>
          <p:nvPr/>
        </p:nvSpPr>
        <p:spPr>
          <a:xfrm>
            <a:off x="16334332" y="11723082"/>
            <a:ext cx="1115468" cy="6540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圆角矩形 39"/>
          <p:cNvSpPr/>
          <p:nvPr/>
        </p:nvSpPr>
        <p:spPr>
          <a:xfrm>
            <a:off x="18697351" y="11238353"/>
            <a:ext cx="1115468" cy="6540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149384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弧 1"/>
          <p:cNvSpPr/>
          <p:nvPr/>
        </p:nvSpPr>
        <p:spPr>
          <a:xfrm rot="19506170">
            <a:off x="11301827" y="5989129"/>
            <a:ext cx="967264" cy="2444152"/>
          </a:xfrm>
          <a:prstGeom prst="arc">
            <a:avLst/>
          </a:prstGeom>
          <a:ln w="12700"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3" name="弧 2"/>
          <p:cNvSpPr/>
          <p:nvPr/>
        </p:nvSpPr>
        <p:spPr>
          <a:xfrm rot="11515989">
            <a:off x="15931328" y="5846073"/>
            <a:ext cx="967264" cy="4294867"/>
          </a:xfrm>
          <a:prstGeom prst="arc">
            <a:avLst>
              <a:gd name="adj1" fmla="val 16271203"/>
              <a:gd name="adj2" fmla="val 0"/>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4" name="弧 3"/>
          <p:cNvSpPr/>
          <p:nvPr/>
        </p:nvSpPr>
        <p:spPr>
          <a:xfrm rot="297142">
            <a:off x="17080856" y="3433537"/>
            <a:ext cx="967264" cy="2444152"/>
          </a:xfrm>
          <a:prstGeom prst="arc">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5" name="弧 4"/>
          <p:cNvSpPr/>
          <p:nvPr/>
        </p:nvSpPr>
        <p:spPr>
          <a:xfrm rot="5159364">
            <a:off x="19579253" y="8082825"/>
            <a:ext cx="967264" cy="2444152"/>
          </a:xfrm>
          <a:prstGeom prst="arc">
            <a:avLst>
              <a:gd name="adj1" fmla="val 16200000"/>
              <a:gd name="adj2" fmla="val 968596"/>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6" name="弧 5"/>
          <p:cNvSpPr/>
          <p:nvPr/>
        </p:nvSpPr>
        <p:spPr>
          <a:xfrm rot="8157001">
            <a:off x="19339560" y="8966481"/>
            <a:ext cx="631051" cy="2263459"/>
          </a:xfrm>
          <a:prstGeom prst="arc">
            <a:avLst>
              <a:gd name="adj1" fmla="val 16200000"/>
              <a:gd name="adj2" fmla="val 968596"/>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7" name="弧 6"/>
          <p:cNvSpPr/>
          <p:nvPr/>
        </p:nvSpPr>
        <p:spPr>
          <a:xfrm rot="8157001">
            <a:off x="19641523" y="8976736"/>
            <a:ext cx="842725" cy="1552677"/>
          </a:xfrm>
          <a:prstGeom prst="arc">
            <a:avLst>
              <a:gd name="adj1" fmla="val 16200000"/>
              <a:gd name="adj2" fmla="val 968596"/>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8" name="弧 7"/>
          <p:cNvSpPr/>
          <p:nvPr/>
        </p:nvSpPr>
        <p:spPr>
          <a:xfrm rot="8157001">
            <a:off x="18443749" y="10011559"/>
            <a:ext cx="631051" cy="2263459"/>
          </a:xfrm>
          <a:prstGeom prst="arc">
            <a:avLst>
              <a:gd name="adj1" fmla="val 16200000"/>
              <a:gd name="adj2" fmla="val 968596"/>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9" name="弧 8"/>
          <p:cNvSpPr/>
          <p:nvPr/>
        </p:nvSpPr>
        <p:spPr>
          <a:xfrm rot="12244333">
            <a:off x="17838563" y="9999276"/>
            <a:ext cx="631051" cy="2263459"/>
          </a:xfrm>
          <a:prstGeom prst="arc">
            <a:avLst>
              <a:gd name="adj1" fmla="val 15825114"/>
              <a:gd name="adj2" fmla="val 968596"/>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10" name="弧 9"/>
          <p:cNvSpPr/>
          <p:nvPr/>
        </p:nvSpPr>
        <p:spPr>
          <a:xfrm rot="14436531">
            <a:off x="14915125" y="9684185"/>
            <a:ext cx="631051" cy="2263459"/>
          </a:xfrm>
          <a:prstGeom prst="arc">
            <a:avLst>
              <a:gd name="adj1" fmla="val 15825114"/>
              <a:gd name="adj2" fmla="val 968596"/>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11" name="弧 10"/>
          <p:cNvSpPr/>
          <p:nvPr/>
        </p:nvSpPr>
        <p:spPr>
          <a:xfrm rot="12431692">
            <a:off x="15882168" y="10164897"/>
            <a:ext cx="631051" cy="2263459"/>
          </a:xfrm>
          <a:prstGeom prst="arc">
            <a:avLst>
              <a:gd name="adj1" fmla="val 15825114"/>
              <a:gd name="adj2" fmla="val 968596"/>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12" name="椭圆 11"/>
          <p:cNvSpPr/>
          <p:nvPr/>
        </p:nvSpPr>
        <p:spPr>
          <a:xfrm>
            <a:off x="6847935" y="4647799"/>
            <a:ext cx="1218285" cy="1315640"/>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a:t>指纹</a:t>
            </a:r>
          </a:p>
        </p:txBody>
      </p:sp>
      <p:sp>
        <p:nvSpPr>
          <p:cNvPr id="13" name="椭圆 12"/>
          <p:cNvSpPr/>
          <p:nvPr/>
        </p:nvSpPr>
        <p:spPr>
          <a:xfrm>
            <a:off x="11426755" y="6503391"/>
            <a:ext cx="2103269" cy="1949096"/>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4800" dirty="0"/>
              <a:t>域名</a:t>
            </a:r>
          </a:p>
        </p:txBody>
      </p:sp>
      <p:sp>
        <p:nvSpPr>
          <p:cNvPr id="14" name="椭圆 13"/>
          <p:cNvSpPr/>
          <p:nvPr/>
        </p:nvSpPr>
        <p:spPr>
          <a:xfrm>
            <a:off x="15416851" y="6458503"/>
            <a:ext cx="2103269" cy="1949096"/>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4800" dirty="0"/>
              <a:t>网站</a:t>
            </a:r>
          </a:p>
        </p:txBody>
      </p:sp>
      <p:sp>
        <p:nvSpPr>
          <p:cNvPr id="15" name="椭圆 14"/>
          <p:cNvSpPr/>
          <p:nvPr/>
        </p:nvSpPr>
        <p:spPr>
          <a:xfrm>
            <a:off x="5052692" y="5305625"/>
            <a:ext cx="1535037" cy="1315640"/>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400" dirty="0" err="1"/>
              <a:t>whois</a:t>
            </a:r>
            <a:endParaRPr kumimoji="1" lang="zh-CN" altLang="en-US" sz="2400" dirty="0"/>
          </a:p>
        </p:txBody>
      </p:sp>
      <p:sp>
        <p:nvSpPr>
          <p:cNvPr id="16" name="椭圆 15"/>
          <p:cNvSpPr/>
          <p:nvPr/>
        </p:nvSpPr>
        <p:spPr>
          <a:xfrm>
            <a:off x="7241695" y="8708759"/>
            <a:ext cx="1218285" cy="1315640"/>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a:t>标签</a:t>
            </a:r>
          </a:p>
        </p:txBody>
      </p:sp>
      <p:sp>
        <p:nvSpPr>
          <p:cNvPr id="17" name="椭圆 16"/>
          <p:cNvSpPr/>
          <p:nvPr/>
        </p:nvSpPr>
        <p:spPr>
          <a:xfrm>
            <a:off x="5369444" y="7749777"/>
            <a:ext cx="1218285" cy="1315640"/>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a:t>端口</a:t>
            </a:r>
          </a:p>
        </p:txBody>
      </p:sp>
      <p:sp>
        <p:nvSpPr>
          <p:cNvPr id="18" name="弧 17"/>
          <p:cNvSpPr/>
          <p:nvPr/>
        </p:nvSpPr>
        <p:spPr>
          <a:xfrm>
            <a:off x="6745648" y="5809479"/>
            <a:ext cx="1323573" cy="2460733"/>
          </a:xfrm>
          <a:prstGeom prst="arc">
            <a:avLst/>
          </a:prstGeom>
          <a:ln w="9525"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19" name="椭圆 18"/>
          <p:cNvSpPr/>
          <p:nvPr/>
        </p:nvSpPr>
        <p:spPr>
          <a:xfrm>
            <a:off x="5808931" y="10259237"/>
            <a:ext cx="1022459" cy="1080800"/>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dirty="0"/>
              <a:t>ADSL</a:t>
            </a:r>
            <a:endParaRPr kumimoji="1" lang="zh-CN" altLang="en-US" sz="1600" dirty="0"/>
          </a:p>
        </p:txBody>
      </p:sp>
      <p:sp>
        <p:nvSpPr>
          <p:cNvPr id="20" name="椭圆 19"/>
          <p:cNvSpPr/>
          <p:nvPr/>
        </p:nvSpPr>
        <p:spPr>
          <a:xfrm>
            <a:off x="7042858" y="10799637"/>
            <a:ext cx="1026365" cy="1080800"/>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867" dirty="0"/>
              <a:t>代理</a:t>
            </a:r>
          </a:p>
        </p:txBody>
      </p:sp>
      <p:sp>
        <p:nvSpPr>
          <p:cNvPr id="21" name="椭圆 20"/>
          <p:cNvSpPr/>
          <p:nvPr/>
        </p:nvSpPr>
        <p:spPr>
          <a:xfrm>
            <a:off x="8312284" y="10665637"/>
            <a:ext cx="1026365" cy="1080800"/>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67" dirty="0"/>
              <a:t>CDN</a:t>
            </a:r>
            <a:endParaRPr kumimoji="1" lang="zh-CN" altLang="en-US" sz="1867" dirty="0"/>
          </a:p>
        </p:txBody>
      </p:sp>
      <p:sp>
        <p:nvSpPr>
          <p:cNvPr id="22" name="椭圆 21"/>
          <p:cNvSpPr/>
          <p:nvPr/>
        </p:nvSpPr>
        <p:spPr>
          <a:xfrm>
            <a:off x="9248352" y="9872823"/>
            <a:ext cx="1060357" cy="1038845"/>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67" dirty="0"/>
              <a:t>IDC</a:t>
            </a:r>
            <a:endParaRPr kumimoji="1" lang="zh-CN" altLang="en-US" sz="1867" dirty="0"/>
          </a:p>
        </p:txBody>
      </p:sp>
      <p:sp>
        <p:nvSpPr>
          <p:cNvPr id="23" name="弧 22"/>
          <p:cNvSpPr/>
          <p:nvPr/>
        </p:nvSpPr>
        <p:spPr>
          <a:xfrm>
            <a:off x="5873299" y="6248026"/>
            <a:ext cx="1323573" cy="2460733"/>
          </a:xfrm>
          <a:prstGeom prst="arc">
            <a:avLst/>
          </a:prstGeom>
          <a:ln w="9525"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24" name="弧 23"/>
          <p:cNvSpPr/>
          <p:nvPr/>
        </p:nvSpPr>
        <p:spPr>
          <a:xfrm rot="18167527">
            <a:off x="6239360" y="7177234"/>
            <a:ext cx="1323573" cy="2460733"/>
          </a:xfrm>
          <a:prstGeom prst="arc">
            <a:avLst/>
          </a:prstGeom>
          <a:ln w="9525"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25" name="弧 24"/>
          <p:cNvSpPr/>
          <p:nvPr/>
        </p:nvSpPr>
        <p:spPr>
          <a:xfrm rot="13145827">
            <a:off x="7459115" y="7326756"/>
            <a:ext cx="1323573" cy="2460733"/>
          </a:xfrm>
          <a:prstGeom prst="arc">
            <a:avLst/>
          </a:prstGeom>
          <a:ln w="9525"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26" name="弧 25"/>
          <p:cNvSpPr/>
          <p:nvPr/>
        </p:nvSpPr>
        <p:spPr>
          <a:xfrm rot="15627403">
            <a:off x="6840624" y="9028871"/>
            <a:ext cx="1323573" cy="2460733"/>
          </a:xfrm>
          <a:prstGeom prst="arc">
            <a:avLst/>
          </a:prstGeom>
          <a:ln w="9525"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27" name="椭圆 26"/>
          <p:cNvSpPr/>
          <p:nvPr/>
        </p:nvSpPr>
        <p:spPr>
          <a:xfrm>
            <a:off x="7196874" y="6458503"/>
            <a:ext cx="1900525" cy="1949096"/>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4800" dirty="0"/>
              <a:t>IP</a:t>
            </a:r>
            <a:r>
              <a:rPr kumimoji="1" lang="zh-CN" altLang="en-US" sz="4800" dirty="0"/>
              <a:t>库</a:t>
            </a:r>
          </a:p>
        </p:txBody>
      </p:sp>
      <p:sp>
        <p:nvSpPr>
          <p:cNvPr id="28" name="弧 27"/>
          <p:cNvSpPr/>
          <p:nvPr/>
        </p:nvSpPr>
        <p:spPr>
          <a:xfrm rot="12817092">
            <a:off x="7743278" y="8548143"/>
            <a:ext cx="1323573" cy="2460733"/>
          </a:xfrm>
          <a:prstGeom prst="arc">
            <a:avLst>
              <a:gd name="adj1" fmla="val 16200000"/>
              <a:gd name="adj2" fmla="val 18800646"/>
            </a:avLst>
          </a:prstGeom>
          <a:ln w="9525"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29" name="弧 28"/>
          <p:cNvSpPr/>
          <p:nvPr/>
        </p:nvSpPr>
        <p:spPr>
          <a:xfrm rot="12269643">
            <a:off x="8163683" y="8568215"/>
            <a:ext cx="1323573" cy="2460733"/>
          </a:xfrm>
          <a:prstGeom prst="arc">
            <a:avLst>
              <a:gd name="adj1" fmla="val 15887938"/>
              <a:gd name="adj2" fmla="val 19190595"/>
            </a:avLst>
          </a:prstGeom>
          <a:ln w="9525"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30" name="弧 29"/>
          <p:cNvSpPr/>
          <p:nvPr/>
        </p:nvSpPr>
        <p:spPr>
          <a:xfrm rot="9915566">
            <a:off x="8163680" y="7877668"/>
            <a:ext cx="1323573" cy="2460733"/>
          </a:xfrm>
          <a:prstGeom prst="arc">
            <a:avLst>
              <a:gd name="adj1" fmla="val 15887938"/>
              <a:gd name="adj2" fmla="val 19190595"/>
            </a:avLst>
          </a:prstGeom>
          <a:ln w="9525" cmpd="sng">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cxnSp>
        <p:nvCxnSpPr>
          <p:cNvPr id="31" name="直线连接符 30"/>
          <p:cNvCxnSpPr>
            <a:stCxn id="27" idx="6"/>
            <a:endCxn id="13" idx="2"/>
          </p:cNvCxnSpPr>
          <p:nvPr/>
        </p:nvCxnSpPr>
        <p:spPr>
          <a:xfrm>
            <a:off x="9097399" y="7433052"/>
            <a:ext cx="2329357" cy="44888"/>
          </a:xfrm>
          <a:prstGeom prst="line">
            <a:avLst/>
          </a:prstGeom>
          <a:ln>
            <a:solidFill>
              <a:srgbClr val="D99694"/>
            </a:solidFill>
          </a:ln>
        </p:spPr>
        <p:style>
          <a:lnRef idx="2">
            <a:schemeClr val="accent1"/>
          </a:lnRef>
          <a:fillRef idx="0">
            <a:schemeClr val="accent1"/>
          </a:fillRef>
          <a:effectRef idx="1">
            <a:schemeClr val="accent1"/>
          </a:effectRef>
          <a:fontRef idx="minor">
            <a:schemeClr val="tx1"/>
          </a:fontRef>
        </p:style>
      </p:cxnSp>
      <p:cxnSp>
        <p:nvCxnSpPr>
          <p:cNvPr id="32" name="直线连接符 31"/>
          <p:cNvCxnSpPr>
            <a:endCxn id="14" idx="2"/>
          </p:cNvCxnSpPr>
          <p:nvPr/>
        </p:nvCxnSpPr>
        <p:spPr>
          <a:xfrm>
            <a:off x="13531960" y="7400907"/>
            <a:ext cx="1884891" cy="32144"/>
          </a:xfrm>
          <a:prstGeom prst="line">
            <a:avLst/>
          </a:prstGeom>
          <a:ln>
            <a:solidFill>
              <a:srgbClr val="D99694"/>
            </a:solidFill>
          </a:ln>
        </p:spPr>
        <p:style>
          <a:lnRef idx="2">
            <a:schemeClr val="accent1"/>
          </a:lnRef>
          <a:fillRef idx="0">
            <a:schemeClr val="accent1"/>
          </a:fillRef>
          <a:effectRef idx="1">
            <a:schemeClr val="accent1"/>
          </a:effectRef>
          <a:fontRef idx="minor">
            <a:schemeClr val="tx1"/>
          </a:fontRef>
        </p:style>
      </p:cxnSp>
      <p:sp>
        <p:nvSpPr>
          <p:cNvPr id="33" name="椭圆 32"/>
          <p:cNvSpPr/>
          <p:nvPr/>
        </p:nvSpPr>
        <p:spPr>
          <a:xfrm>
            <a:off x="10275681" y="5345775"/>
            <a:ext cx="1364483" cy="123532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933" dirty="0"/>
              <a:t>子域</a:t>
            </a:r>
          </a:p>
        </p:txBody>
      </p:sp>
      <p:sp>
        <p:nvSpPr>
          <p:cNvPr id="34" name="椭圆 33"/>
          <p:cNvSpPr/>
          <p:nvPr/>
        </p:nvSpPr>
        <p:spPr>
          <a:xfrm>
            <a:off x="12167473" y="4574154"/>
            <a:ext cx="1364483" cy="123532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133" dirty="0" err="1"/>
              <a:t>whois</a:t>
            </a:r>
            <a:endParaRPr kumimoji="1" lang="zh-CN" altLang="en-US" sz="2133" dirty="0"/>
          </a:p>
        </p:txBody>
      </p:sp>
      <p:sp>
        <p:nvSpPr>
          <p:cNvPr id="35" name="椭圆 34"/>
          <p:cNvSpPr/>
          <p:nvPr/>
        </p:nvSpPr>
        <p:spPr>
          <a:xfrm>
            <a:off x="13217844" y="5174815"/>
            <a:ext cx="1364483" cy="123532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133" dirty="0"/>
              <a:t>ICP</a:t>
            </a:r>
            <a:endParaRPr kumimoji="1" lang="zh-CN" altLang="en-US" sz="2133" dirty="0"/>
          </a:p>
        </p:txBody>
      </p:sp>
      <p:sp>
        <p:nvSpPr>
          <p:cNvPr id="36" name="椭圆 35"/>
          <p:cNvSpPr/>
          <p:nvPr/>
        </p:nvSpPr>
        <p:spPr>
          <a:xfrm>
            <a:off x="10957924" y="9049715"/>
            <a:ext cx="1364483" cy="124239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133" dirty="0"/>
              <a:t>MX</a:t>
            </a:r>
            <a:endParaRPr kumimoji="1" lang="zh-CN" altLang="en-US" sz="2133" dirty="0"/>
          </a:p>
        </p:txBody>
      </p:sp>
      <p:sp>
        <p:nvSpPr>
          <p:cNvPr id="37" name="椭圆 36"/>
          <p:cNvSpPr/>
          <p:nvPr/>
        </p:nvSpPr>
        <p:spPr>
          <a:xfrm>
            <a:off x="12849716" y="8849887"/>
            <a:ext cx="1364483" cy="1351539"/>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133" dirty="0"/>
              <a:t>NS</a:t>
            </a:r>
            <a:endParaRPr kumimoji="1" lang="zh-CN" altLang="en-US" sz="2133" dirty="0"/>
          </a:p>
        </p:txBody>
      </p:sp>
      <p:sp>
        <p:nvSpPr>
          <p:cNvPr id="38" name="椭圆 37"/>
          <p:cNvSpPr/>
          <p:nvPr/>
        </p:nvSpPr>
        <p:spPr>
          <a:xfrm>
            <a:off x="13784345" y="7677700"/>
            <a:ext cx="1364483" cy="1351539"/>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33" dirty="0"/>
              <a:t>注册人</a:t>
            </a:r>
          </a:p>
        </p:txBody>
      </p:sp>
      <p:sp>
        <p:nvSpPr>
          <p:cNvPr id="39" name="椭圆 38"/>
          <p:cNvSpPr/>
          <p:nvPr/>
        </p:nvSpPr>
        <p:spPr>
          <a:xfrm>
            <a:off x="9937807" y="7930667"/>
            <a:ext cx="1364483" cy="124239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33" dirty="0"/>
              <a:t>解析</a:t>
            </a:r>
          </a:p>
        </p:txBody>
      </p:sp>
      <p:sp>
        <p:nvSpPr>
          <p:cNvPr id="40" name="椭圆 39"/>
          <p:cNvSpPr/>
          <p:nvPr/>
        </p:nvSpPr>
        <p:spPr>
          <a:xfrm>
            <a:off x="18836783" y="8902128"/>
            <a:ext cx="1542861" cy="1456309"/>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a:t>漏洞</a:t>
            </a:r>
          </a:p>
        </p:txBody>
      </p:sp>
      <p:sp>
        <p:nvSpPr>
          <p:cNvPr id="41" name="椭圆 40"/>
          <p:cNvSpPr/>
          <p:nvPr/>
        </p:nvSpPr>
        <p:spPr>
          <a:xfrm>
            <a:off x="17179911" y="2590742"/>
            <a:ext cx="1047725" cy="103362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667" dirty="0"/>
              <a:t>框架</a:t>
            </a:r>
          </a:p>
        </p:txBody>
      </p:sp>
      <p:sp>
        <p:nvSpPr>
          <p:cNvPr id="42" name="椭圆 41"/>
          <p:cNvSpPr/>
          <p:nvPr/>
        </p:nvSpPr>
        <p:spPr>
          <a:xfrm>
            <a:off x="19015162" y="3153504"/>
            <a:ext cx="1047725" cy="1033621"/>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667" dirty="0"/>
              <a:t>CMS</a:t>
            </a:r>
            <a:endParaRPr kumimoji="1" lang="zh-CN" altLang="en-US" sz="2667" dirty="0"/>
          </a:p>
        </p:txBody>
      </p:sp>
      <p:sp>
        <p:nvSpPr>
          <p:cNvPr id="43" name="椭圆 42"/>
          <p:cNvSpPr/>
          <p:nvPr/>
        </p:nvSpPr>
        <p:spPr>
          <a:xfrm>
            <a:off x="19706135" y="4330525"/>
            <a:ext cx="1047725" cy="1110283"/>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667" dirty="0"/>
              <a:t>WAF</a:t>
            </a:r>
            <a:endParaRPr kumimoji="1" lang="zh-CN" altLang="en-US" sz="2667" dirty="0"/>
          </a:p>
        </p:txBody>
      </p:sp>
      <p:sp>
        <p:nvSpPr>
          <p:cNvPr id="44" name="椭圆 43"/>
          <p:cNvSpPr/>
          <p:nvPr/>
        </p:nvSpPr>
        <p:spPr>
          <a:xfrm>
            <a:off x="18483636" y="5684134"/>
            <a:ext cx="1542861" cy="1456309"/>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a:t>链接库</a:t>
            </a:r>
          </a:p>
        </p:txBody>
      </p:sp>
      <p:sp>
        <p:nvSpPr>
          <p:cNvPr id="45" name="椭圆 44"/>
          <p:cNvSpPr/>
          <p:nvPr/>
        </p:nvSpPr>
        <p:spPr>
          <a:xfrm>
            <a:off x="17478655" y="9819040"/>
            <a:ext cx="1542861" cy="1456309"/>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被黑数据</a:t>
            </a:r>
          </a:p>
        </p:txBody>
      </p:sp>
      <p:sp>
        <p:nvSpPr>
          <p:cNvPr id="46" name="椭圆 45"/>
          <p:cNvSpPr/>
          <p:nvPr/>
        </p:nvSpPr>
        <p:spPr>
          <a:xfrm>
            <a:off x="15148827" y="10068004"/>
            <a:ext cx="1599408" cy="1345123"/>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访问记录</a:t>
            </a:r>
          </a:p>
        </p:txBody>
      </p:sp>
      <p:sp>
        <p:nvSpPr>
          <p:cNvPr id="47" name="椭圆 46"/>
          <p:cNvSpPr/>
          <p:nvPr/>
        </p:nvSpPr>
        <p:spPr>
          <a:xfrm>
            <a:off x="21057986" y="9104848"/>
            <a:ext cx="1047725" cy="1110283"/>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系统</a:t>
            </a:r>
          </a:p>
        </p:txBody>
      </p:sp>
      <p:sp>
        <p:nvSpPr>
          <p:cNvPr id="48" name="椭圆 47"/>
          <p:cNvSpPr/>
          <p:nvPr/>
        </p:nvSpPr>
        <p:spPr>
          <a:xfrm>
            <a:off x="20534124" y="10110496"/>
            <a:ext cx="1047725" cy="1110283"/>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2133" dirty="0"/>
              <a:t>WEB</a:t>
            </a:r>
            <a:endParaRPr kumimoji="1" lang="zh-CN" altLang="en-US" sz="2133" dirty="0"/>
          </a:p>
        </p:txBody>
      </p:sp>
      <p:sp>
        <p:nvSpPr>
          <p:cNvPr id="49" name="椭圆 48"/>
          <p:cNvSpPr/>
          <p:nvPr/>
        </p:nvSpPr>
        <p:spPr>
          <a:xfrm>
            <a:off x="19583396" y="10770155"/>
            <a:ext cx="1047725" cy="1110283"/>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867" dirty="0"/>
              <a:t>0day</a:t>
            </a:r>
            <a:endParaRPr kumimoji="1" lang="zh-CN" altLang="en-US" sz="1867" dirty="0"/>
          </a:p>
        </p:txBody>
      </p:sp>
      <p:sp>
        <p:nvSpPr>
          <p:cNvPr id="50" name="椭圆 49"/>
          <p:cNvSpPr/>
          <p:nvPr/>
        </p:nvSpPr>
        <p:spPr>
          <a:xfrm>
            <a:off x="17106362" y="12205445"/>
            <a:ext cx="1047725" cy="1110283"/>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暗链</a:t>
            </a:r>
          </a:p>
        </p:txBody>
      </p:sp>
      <p:sp>
        <p:nvSpPr>
          <p:cNvPr id="51" name="椭圆 50"/>
          <p:cNvSpPr/>
          <p:nvPr/>
        </p:nvSpPr>
        <p:spPr>
          <a:xfrm>
            <a:off x="18356827" y="11968267"/>
            <a:ext cx="1706059" cy="1110283"/>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敏感言论</a:t>
            </a:r>
          </a:p>
        </p:txBody>
      </p:sp>
      <p:sp>
        <p:nvSpPr>
          <p:cNvPr id="52" name="椭圆 51"/>
          <p:cNvSpPr/>
          <p:nvPr/>
        </p:nvSpPr>
        <p:spPr>
          <a:xfrm>
            <a:off x="13848716" y="11413125"/>
            <a:ext cx="1047725" cy="1110283"/>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访问源</a:t>
            </a:r>
          </a:p>
        </p:txBody>
      </p:sp>
      <p:sp>
        <p:nvSpPr>
          <p:cNvPr id="53" name="椭圆 52"/>
          <p:cNvSpPr/>
          <p:nvPr/>
        </p:nvSpPr>
        <p:spPr>
          <a:xfrm>
            <a:off x="15230651" y="11880437"/>
            <a:ext cx="1517584" cy="1110283"/>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恶意</a:t>
            </a:r>
            <a:r>
              <a:rPr kumimoji="1" lang="en-US" altLang="zh-CN" sz="2400" dirty="0"/>
              <a:t>URL</a:t>
            </a:r>
            <a:endParaRPr kumimoji="1" lang="zh-CN" altLang="en-US" sz="2400" dirty="0"/>
          </a:p>
        </p:txBody>
      </p:sp>
      <p:sp>
        <p:nvSpPr>
          <p:cNvPr id="54" name="椭圆 53"/>
          <p:cNvSpPr/>
          <p:nvPr/>
        </p:nvSpPr>
        <p:spPr>
          <a:xfrm>
            <a:off x="20668743" y="6075936"/>
            <a:ext cx="1542861" cy="1456309"/>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浏览器指纹库</a:t>
            </a:r>
          </a:p>
        </p:txBody>
      </p:sp>
      <p:sp>
        <p:nvSpPr>
          <p:cNvPr id="55" name="椭圆 54"/>
          <p:cNvSpPr/>
          <p:nvPr/>
        </p:nvSpPr>
        <p:spPr>
          <a:xfrm>
            <a:off x="19952692" y="7542056"/>
            <a:ext cx="1542861" cy="1456309"/>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攻击溯源库</a:t>
            </a:r>
          </a:p>
        </p:txBody>
      </p:sp>
      <p:sp>
        <p:nvSpPr>
          <p:cNvPr id="56" name="弧 55"/>
          <p:cNvSpPr/>
          <p:nvPr/>
        </p:nvSpPr>
        <p:spPr>
          <a:xfrm rot="4015909">
            <a:off x="16356595" y="5039033"/>
            <a:ext cx="967264" cy="2444152"/>
          </a:xfrm>
          <a:prstGeom prst="arc">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57" name="弧 56"/>
          <p:cNvSpPr/>
          <p:nvPr/>
        </p:nvSpPr>
        <p:spPr>
          <a:xfrm rot="19506170">
            <a:off x="16493528" y="3957415"/>
            <a:ext cx="967264" cy="2444152"/>
          </a:xfrm>
          <a:prstGeom prst="arc">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58" name="椭圆 57"/>
          <p:cNvSpPr/>
          <p:nvPr/>
        </p:nvSpPr>
        <p:spPr>
          <a:xfrm>
            <a:off x="16961796" y="4436800"/>
            <a:ext cx="1542861" cy="1456309"/>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3200" dirty="0"/>
              <a:t>指纹</a:t>
            </a:r>
          </a:p>
        </p:txBody>
      </p:sp>
      <p:sp>
        <p:nvSpPr>
          <p:cNvPr id="59" name="椭圆 58"/>
          <p:cNvSpPr/>
          <p:nvPr/>
        </p:nvSpPr>
        <p:spPr>
          <a:xfrm>
            <a:off x="15526370" y="3463869"/>
            <a:ext cx="1047725" cy="1110283"/>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667" dirty="0"/>
              <a:t>语言</a:t>
            </a:r>
          </a:p>
        </p:txBody>
      </p:sp>
      <p:sp>
        <p:nvSpPr>
          <p:cNvPr id="60" name="弧 59"/>
          <p:cNvSpPr/>
          <p:nvPr/>
        </p:nvSpPr>
        <p:spPr>
          <a:xfrm rot="2543259">
            <a:off x="17674597" y="3387359"/>
            <a:ext cx="967264" cy="2444152"/>
          </a:xfrm>
          <a:prstGeom prst="arc">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61" name="弧 60"/>
          <p:cNvSpPr/>
          <p:nvPr/>
        </p:nvSpPr>
        <p:spPr>
          <a:xfrm rot="5159364">
            <a:off x="18036389" y="3718345"/>
            <a:ext cx="967264" cy="2444152"/>
          </a:xfrm>
          <a:prstGeom prst="arc">
            <a:avLst>
              <a:gd name="adj1" fmla="val 16200000"/>
              <a:gd name="adj2" fmla="val 968596"/>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62" name="弧 61"/>
          <p:cNvSpPr/>
          <p:nvPr/>
        </p:nvSpPr>
        <p:spPr>
          <a:xfrm rot="5400000">
            <a:off x="16936141" y="5764617"/>
            <a:ext cx="967264" cy="2444152"/>
          </a:xfrm>
          <a:prstGeom prst="arc">
            <a:avLst>
              <a:gd name="adj1" fmla="val 15898792"/>
              <a:gd name="adj2" fmla="val 0"/>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63" name="弧 62"/>
          <p:cNvSpPr/>
          <p:nvPr/>
        </p:nvSpPr>
        <p:spPr>
          <a:xfrm rot="8346278">
            <a:off x="17161805" y="5567649"/>
            <a:ext cx="967264" cy="4294867"/>
          </a:xfrm>
          <a:prstGeom prst="arc">
            <a:avLst>
              <a:gd name="adj1" fmla="val 16271203"/>
              <a:gd name="adj2" fmla="val 0"/>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64" name="弧 63"/>
          <p:cNvSpPr/>
          <p:nvPr/>
        </p:nvSpPr>
        <p:spPr>
          <a:xfrm rot="9608566">
            <a:off x="16582141" y="5922908"/>
            <a:ext cx="967264" cy="4294867"/>
          </a:xfrm>
          <a:prstGeom prst="arc">
            <a:avLst>
              <a:gd name="adj1" fmla="val 16271203"/>
              <a:gd name="adj2" fmla="val 0"/>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65" name="弧 64"/>
          <p:cNvSpPr/>
          <p:nvPr/>
        </p:nvSpPr>
        <p:spPr>
          <a:xfrm rot="6625854">
            <a:off x="17552035" y="5206740"/>
            <a:ext cx="666235" cy="4452621"/>
          </a:xfrm>
          <a:prstGeom prst="arc">
            <a:avLst>
              <a:gd name="adj1" fmla="val 16153647"/>
              <a:gd name="adj2" fmla="val 1915488"/>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66" name="弧 65"/>
          <p:cNvSpPr/>
          <p:nvPr/>
        </p:nvSpPr>
        <p:spPr>
          <a:xfrm rot="5400000">
            <a:off x="18169899" y="4910900"/>
            <a:ext cx="666235" cy="4452621"/>
          </a:xfrm>
          <a:prstGeom prst="arc">
            <a:avLst>
              <a:gd name="adj1" fmla="val 16153647"/>
              <a:gd name="adj2" fmla="val 4035738"/>
            </a:avLst>
          </a:prstGeom>
          <a:ln w="12700"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67" name="弧 66"/>
          <p:cNvSpPr/>
          <p:nvPr/>
        </p:nvSpPr>
        <p:spPr>
          <a:xfrm rot="1475548">
            <a:off x="11683837" y="5396041"/>
            <a:ext cx="967264" cy="2444152"/>
          </a:xfrm>
          <a:prstGeom prst="arc">
            <a:avLst/>
          </a:prstGeom>
          <a:ln w="12700"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68" name="弧 67"/>
          <p:cNvSpPr/>
          <p:nvPr/>
        </p:nvSpPr>
        <p:spPr>
          <a:xfrm rot="3021283">
            <a:off x="12509635" y="5924348"/>
            <a:ext cx="967264" cy="2444152"/>
          </a:xfrm>
          <a:prstGeom prst="arc">
            <a:avLst/>
          </a:prstGeom>
          <a:ln w="12700"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69" name="弧 68"/>
          <p:cNvSpPr/>
          <p:nvPr/>
        </p:nvSpPr>
        <p:spPr>
          <a:xfrm rot="9773438">
            <a:off x="12215051" y="7048140"/>
            <a:ext cx="967264" cy="2444152"/>
          </a:xfrm>
          <a:prstGeom prst="arc">
            <a:avLst/>
          </a:prstGeom>
          <a:ln w="12700"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70" name="弧 69"/>
          <p:cNvSpPr/>
          <p:nvPr/>
        </p:nvSpPr>
        <p:spPr>
          <a:xfrm rot="9773438">
            <a:off x="13443211" y="6455625"/>
            <a:ext cx="967264" cy="2444152"/>
          </a:xfrm>
          <a:prstGeom prst="arc">
            <a:avLst/>
          </a:prstGeom>
          <a:ln w="12700"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71" name="弧 70"/>
          <p:cNvSpPr/>
          <p:nvPr/>
        </p:nvSpPr>
        <p:spPr>
          <a:xfrm rot="11685630">
            <a:off x="11683840" y="6708532"/>
            <a:ext cx="967264" cy="2444152"/>
          </a:xfrm>
          <a:prstGeom prst="arc">
            <a:avLst/>
          </a:prstGeom>
          <a:ln w="12700"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72" name="弧 71"/>
          <p:cNvSpPr/>
          <p:nvPr/>
        </p:nvSpPr>
        <p:spPr>
          <a:xfrm rot="14485908">
            <a:off x="11393293" y="6687417"/>
            <a:ext cx="967264" cy="2444152"/>
          </a:xfrm>
          <a:prstGeom prst="arc">
            <a:avLst/>
          </a:prstGeom>
          <a:ln w="12700" cmpd="sng">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2267"/>
          </a:p>
        </p:txBody>
      </p:sp>
      <p:sp>
        <p:nvSpPr>
          <p:cNvPr id="73" name="椭圆 72"/>
          <p:cNvSpPr/>
          <p:nvPr/>
        </p:nvSpPr>
        <p:spPr>
          <a:xfrm>
            <a:off x="5052691" y="9275906"/>
            <a:ext cx="1060357" cy="1038845"/>
          </a:xfrm>
          <a:prstGeom prst="ellipse">
            <a:avLst/>
          </a:prstGeom>
          <a:solidFill>
            <a:schemeClr val="accent2">
              <a:lumMod val="60000"/>
              <a:lumOff val="40000"/>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67" dirty="0"/>
          </a:p>
        </p:txBody>
      </p:sp>
      <p:sp>
        <p:nvSpPr>
          <p:cNvPr id="74" name="椭圆 73"/>
          <p:cNvSpPr/>
          <p:nvPr/>
        </p:nvSpPr>
        <p:spPr>
          <a:xfrm>
            <a:off x="4489031" y="9101962"/>
            <a:ext cx="563661" cy="592509"/>
          </a:xfrm>
          <a:prstGeom prst="ellipse">
            <a:avLst/>
          </a:prstGeom>
          <a:solidFill>
            <a:schemeClr val="accent2">
              <a:lumMod val="60000"/>
              <a:lumOff val="40000"/>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67" b="1" dirty="0"/>
          </a:p>
        </p:txBody>
      </p:sp>
      <p:sp>
        <p:nvSpPr>
          <p:cNvPr id="75" name="椭圆 74"/>
          <p:cNvSpPr/>
          <p:nvPr/>
        </p:nvSpPr>
        <p:spPr>
          <a:xfrm>
            <a:off x="4895431" y="9508362"/>
            <a:ext cx="563661" cy="592509"/>
          </a:xfrm>
          <a:prstGeom prst="ellipse">
            <a:avLst/>
          </a:prstGeom>
          <a:solidFill>
            <a:schemeClr val="accent2">
              <a:lumMod val="60000"/>
              <a:lumOff val="40000"/>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67" b="1" dirty="0"/>
          </a:p>
        </p:txBody>
      </p:sp>
      <p:sp>
        <p:nvSpPr>
          <p:cNvPr id="76" name="椭圆 75"/>
          <p:cNvSpPr/>
          <p:nvPr/>
        </p:nvSpPr>
        <p:spPr>
          <a:xfrm>
            <a:off x="22683893" y="7677700"/>
            <a:ext cx="1106032" cy="1171843"/>
          </a:xfrm>
          <a:prstGeom prst="ellipse">
            <a:avLst/>
          </a:prstGeom>
          <a:solidFill>
            <a:schemeClr val="accent6">
              <a:lumMod val="75000"/>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 </a:t>
            </a:r>
          </a:p>
        </p:txBody>
      </p:sp>
      <p:sp>
        <p:nvSpPr>
          <p:cNvPr id="77" name="椭圆 76"/>
          <p:cNvSpPr/>
          <p:nvPr/>
        </p:nvSpPr>
        <p:spPr>
          <a:xfrm>
            <a:off x="23090293" y="8490218"/>
            <a:ext cx="699632" cy="765725"/>
          </a:xfrm>
          <a:prstGeom prst="ellipse">
            <a:avLst/>
          </a:prstGeom>
          <a:solidFill>
            <a:schemeClr val="accent6">
              <a:lumMod val="75000"/>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 </a:t>
            </a:r>
          </a:p>
        </p:txBody>
      </p:sp>
      <p:sp>
        <p:nvSpPr>
          <p:cNvPr id="78" name="椭圆 77"/>
          <p:cNvSpPr/>
          <p:nvPr/>
        </p:nvSpPr>
        <p:spPr>
          <a:xfrm>
            <a:off x="23496693" y="8896618"/>
            <a:ext cx="699632" cy="765725"/>
          </a:xfrm>
          <a:prstGeom prst="ellipse">
            <a:avLst/>
          </a:prstGeom>
          <a:solidFill>
            <a:schemeClr val="accent6">
              <a:lumMod val="75000"/>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 </a:t>
            </a:r>
          </a:p>
        </p:txBody>
      </p:sp>
      <p:sp>
        <p:nvSpPr>
          <p:cNvPr id="79" name="椭圆 78"/>
          <p:cNvSpPr/>
          <p:nvPr/>
        </p:nvSpPr>
        <p:spPr>
          <a:xfrm>
            <a:off x="22740477" y="9718007"/>
            <a:ext cx="699632" cy="765725"/>
          </a:xfrm>
          <a:prstGeom prst="ellipse">
            <a:avLst/>
          </a:prstGeom>
          <a:solidFill>
            <a:schemeClr val="accent6">
              <a:lumMod val="75000"/>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 </a:t>
            </a:r>
          </a:p>
        </p:txBody>
      </p:sp>
      <p:sp>
        <p:nvSpPr>
          <p:cNvPr id="80" name="椭圆 79"/>
          <p:cNvSpPr/>
          <p:nvPr/>
        </p:nvSpPr>
        <p:spPr>
          <a:xfrm>
            <a:off x="21581848" y="8075328"/>
            <a:ext cx="1741915" cy="1110283"/>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威胁情报</a:t>
            </a:r>
          </a:p>
        </p:txBody>
      </p:sp>
      <p:sp>
        <p:nvSpPr>
          <p:cNvPr id="81" name="椭圆 80"/>
          <p:cNvSpPr/>
          <p:nvPr/>
        </p:nvSpPr>
        <p:spPr>
          <a:xfrm>
            <a:off x="13979256" y="6341408"/>
            <a:ext cx="1518496" cy="1059499"/>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133" dirty="0"/>
              <a:t>行政归属</a:t>
            </a:r>
          </a:p>
        </p:txBody>
      </p:sp>
      <p:sp>
        <p:nvSpPr>
          <p:cNvPr id="82" name="六边形 81"/>
          <p:cNvSpPr/>
          <p:nvPr/>
        </p:nvSpPr>
        <p:spPr>
          <a:xfrm>
            <a:off x="1676400" y="3463869"/>
            <a:ext cx="3962400" cy="3126160"/>
          </a:xfrm>
          <a:prstGeom prst="hexagon">
            <a:avLst>
              <a:gd name="adj" fmla="val 25508"/>
              <a:gd name="vf" fmla="val 115470"/>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267"/>
          </a:p>
        </p:txBody>
      </p:sp>
      <p:sp>
        <p:nvSpPr>
          <p:cNvPr id="83" name="文本框 82"/>
          <p:cNvSpPr txBox="1"/>
          <p:nvPr/>
        </p:nvSpPr>
        <p:spPr>
          <a:xfrm>
            <a:off x="2608274" y="4306128"/>
            <a:ext cx="2098651" cy="1241430"/>
          </a:xfrm>
          <a:prstGeom prst="rect">
            <a:avLst/>
          </a:prstGeom>
          <a:noFill/>
        </p:spPr>
        <p:txBody>
          <a:bodyPr wrap="none" rtlCol="0">
            <a:spAutoFit/>
          </a:bodyPr>
          <a:lstStyle/>
          <a:p>
            <a:r>
              <a:rPr kumimoji="1" lang="zh-CN" altLang="en-US" sz="7467" dirty="0">
                <a:solidFill>
                  <a:srgbClr val="2E75B6"/>
                </a:solidFill>
              </a:rPr>
              <a:t>监测</a:t>
            </a:r>
          </a:p>
        </p:txBody>
      </p:sp>
      <p:sp>
        <p:nvSpPr>
          <p:cNvPr id="84" name="六边形 83"/>
          <p:cNvSpPr/>
          <p:nvPr/>
        </p:nvSpPr>
        <p:spPr>
          <a:xfrm>
            <a:off x="137163" y="6579603"/>
            <a:ext cx="3962400" cy="3126160"/>
          </a:xfrm>
          <a:prstGeom prst="hexagon">
            <a:avLst>
              <a:gd name="adj" fmla="val 25508"/>
              <a:gd name="vf" fmla="val 115470"/>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267"/>
          </a:p>
        </p:txBody>
      </p:sp>
      <p:sp>
        <p:nvSpPr>
          <p:cNvPr id="85" name="文本框 84"/>
          <p:cNvSpPr txBox="1"/>
          <p:nvPr/>
        </p:nvSpPr>
        <p:spPr>
          <a:xfrm>
            <a:off x="770147" y="7400907"/>
            <a:ext cx="2098651" cy="1241430"/>
          </a:xfrm>
          <a:prstGeom prst="rect">
            <a:avLst/>
          </a:prstGeom>
          <a:noFill/>
        </p:spPr>
        <p:txBody>
          <a:bodyPr wrap="none" rtlCol="0">
            <a:spAutoFit/>
          </a:bodyPr>
          <a:lstStyle/>
          <a:p>
            <a:r>
              <a:rPr kumimoji="1" lang="zh-CN" altLang="en-US" sz="7467" dirty="0">
                <a:solidFill>
                  <a:srgbClr val="2E75B6"/>
                </a:solidFill>
              </a:rPr>
              <a:t>防护</a:t>
            </a:r>
          </a:p>
        </p:txBody>
      </p:sp>
      <p:sp>
        <p:nvSpPr>
          <p:cNvPr id="86" name="六边形 85"/>
          <p:cNvSpPr/>
          <p:nvPr/>
        </p:nvSpPr>
        <p:spPr>
          <a:xfrm>
            <a:off x="1981200" y="9827840"/>
            <a:ext cx="3962400" cy="3126160"/>
          </a:xfrm>
          <a:prstGeom prst="hexagon">
            <a:avLst>
              <a:gd name="adj" fmla="val 25508"/>
              <a:gd name="vf" fmla="val 115470"/>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267"/>
          </a:p>
        </p:txBody>
      </p:sp>
      <p:sp>
        <p:nvSpPr>
          <p:cNvPr id="87" name="文本框 86"/>
          <p:cNvSpPr txBox="1"/>
          <p:nvPr/>
        </p:nvSpPr>
        <p:spPr>
          <a:xfrm>
            <a:off x="2967053" y="10620163"/>
            <a:ext cx="2098651" cy="1241430"/>
          </a:xfrm>
          <a:prstGeom prst="rect">
            <a:avLst/>
          </a:prstGeom>
          <a:noFill/>
        </p:spPr>
        <p:txBody>
          <a:bodyPr wrap="none" rtlCol="0">
            <a:spAutoFit/>
          </a:bodyPr>
          <a:lstStyle/>
          <a:p>
            <a:r>
              <a:rPr kumimoji="1" lang="zh-CN" altLang="en-US" sz="7467" dirty="0">
                <a:solidFill>
                  <a:srgbClr val="2E75B6"/>
                </a:solidFill>
              </a:rPr>
              <a:t>分析</a:t>
            </a:r>
          </a:p>
        </p:txBody>
      </p:sp>
      <p:sp>
        <p:nvSpPr>
          <p:cNvPr id="88" name="矩形 87"/>
          <p:cNvSpPr/>
          <p:nvPr/>
        </p:nvSpPr>
        <p:spPr>
          <a:xfrm>
            <a:off x="14279403" y="326594"/>
            <a:ext cx="9958317" cy="1241430"/>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7467" dirty="0">
                <a:solidFill>
                  <a:schemeClr val="tx1"/>
                </a:solidFill>
                <a:latin typeface="微软雅黑" panose="020B0503020204020204" pitchFamily="34" charset="-122"/>
                <a:ea typeface="微软雅黑" panose="020B0503020204020204" pitchFamily="34" charset="-122"/>
              </a:rPr>
              <a:t>形成安全大数据中心</a:t>
            </a:r>
          </a:p>
        </p:txBody>
      </p:sp>
    </p:spTree>
    <p:extLst>
      <p:ext uri="{BB962C8B-B14F-4D97-AF65-F5344CB8AC3E}">
        <p14:creationId xmlns:p14="http://schemas.microsoft.com/office/powerpoint/2010/main" val="16225921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74914" y="2835283"/>
            <a:ext cx="13116090" cy="1569660"/>
          </a:xfrm>
          <a:prstGeom prst="rect">
            <a:avLst/>
          </a:prstGeom>
          <a:noFill/>
        </p:spPr>
        <p:txBody>
          <a:bodyPr wrap="none" rtlCol="0">
            <a:spAutoFit/>
          </a:bodyPr>
          <a:lstStyle/>
          <a:p>
            <a:pPr defTabSz="2438430"/>
            <a:r>
              <a:rPr kumimoji="1" lang="zh-CN" altLang="en-US" sz="4800" dirty="0">
                <a:solidFill>
                  <a:prstClr val="black"/>
                </a:solidFill>
              </a:rPr>
              <a:t>收录超过</a:t>
            </a:r>
            <a:r>
              <a:rPr kumimoji="1" lang="en-US" altLang="zh-CN" sz="9600" dirty="0">
                <a:solidFill>
                  <a:srgbClr val="FF0000"/>
                </a:solidFill>
              </a:rPr>
              <a:t>160</a:t>
            </a:r>
            <a:r>
              <a:rPr kumimoji="1" lang="zh-CN" altLang="en-US" sz="9600" dirty="0">
                <a:solidFill>
                  <a:srgbClr val="FF0000"/>
                </a:solidFill>
              </a:rPr>
              <a:t>，</a:t>
            </a:r>
            <a:r>
              <a:rPr kumimoji="1" lang="en-US" altLang="zh-CN" sz="9600" dirty="0">
                <a:solidFill>
                  <a:srgbClr val="FF0000"/>
                </a:solidFill>
              </a:rPr>
              <a:t>000</a:t>
            </a:r>
            <a:r>
              <a:rPr kumimoji="1" lang="zh-CN" altLang="en-US" sz="9600" dirty="0">
                <a:solidFill>
                  <a:srgbClr val="FF0000"/>
                </a:solidFill>
              </a:rPr>
              <a:t>，</a:t>
            </a:r>
            <a:r>
              <a:rPr kumimoji="1" lang="en-US" altLang="zh-CN" sz="9600" dirty="0">
                <a:solidFill>
                  <a:srgbClr val="FF0000"/>
                </a:solidFill>
              </a:rPr>
              <a:t>000</a:t>
            </a:r>
            <a:r>
              <a:rPr kumimoji="1" lang="zh-CN" altLang="en-US" sz="4800" dirty="0">
                <a:solidFill>
                  <a:prstClr val="black"/>
                </a:solidFill>
              </a:rPr>
              <a:t>个域名</a:t>
            </a:r>
          </a:p>
        </p:txBody>
      </p:sp>
      <p:sp>
        <p:nvSpPr>
          <p:cNvPr id="7" name="文本框 6"/>
          <p:cNvSpPr txBox="1"/>
          <p:nvPr/>
        </p:nvSpPr>
        <p:spPr>
          <a:xfrm>
            <a:off x="1733824" y="4765683"/>
            <a:ext cx="11234165" cy="1569660"/>
          </a:xfrm>
          <a:prstGeom prst="rect">
            <a:avLst/>
          </a:prstGeom>
          <a:noFill/>
        </p:spPr>
        <p:txBody>
          <a:bodyPr wrap="none" rtlCol="0">
            <a:spAutoFit/>
          </a:bodyPr>
          <a:lstStyle/>
          <a:p>
            <a:pPr defTabSz="2438430"/>
            <a:r>
              <a:rPr kumimoji="1" lang="zh-CN" altLang="en-US" sz="4800" dirty="0">
                <a:solidFill>
                  <a:prstClr val="black"/>
                </a:solidFill>
              </a:rPr>
              <a:t>收录超过 </a:t>
            </a:r>
            <a:r>
              <a:rPr kumimoji="1" lang="en-US" altLang="zh-CN" sz="9600" dirty="0">
                <a:solidFill>
                  <a:srgbClr val="FF0000"/>
                </a:solidFill>
              </a:rPr>
              <a:t>250</a:t>
            </a:r>
            <a:r>
              <a:rPr kumimoji="1" lang="zh-CN" altLang="en-US" sz="9600" dirty="0">
                <a:solidFill>
                  <a:srgbClr val="FF0000"/>
                </a:solidFill>
              </a:rPr>
              <a:t>，</a:t>
            </a:r>
            <a:r>
              <a:rPr kumimoji="1" lang="en-US" altLang="zh-CN" sz="9600" dirty="0">
                <a:solidFill>
                  <a:srgbClr val="FF0000"/>
                </a:solidFill>
              </a:rPr>
              <a:t>000</a:t>
            </a:r>
            <a:r>
              <a:rPr kumimoji="1" lang="zh-CN" altLang="en-US" sz="4800" dirty="0">
                <a:solidFill>
                  <a:prstClr val="black"/>
                </a:solidFill>
              </a:rPr>
              <a:t>个政府域名</a:t>
            </a:r>
          </a:p>
        </p:txBody>
      </p:sp>
      <p:sp>
        <p:nvSpPr>
          <p:cNvPr id="8" name="文本框 7"/>
          <p:cNvSpPr txBox="1"/>
          <p:nvPr/>
        </p:nvSpPr>
        <p:spPr>
          <a:xfrm>
            <a:off x="1726206" y="6746883"/>
            <a:ext cx="11540339" cy="1569660"/>
          </a:xfrm>
          <a:prstGeom prst="rect">
            <a:avLst/>
          </a:prstGeom>
          <a:noFill/>
        </p:spPr>
        <p:txBody>
          <a:bodyPr wrap="none" rtlCol="0">
            <a:spAutoFit/>
          </a:bodyPr>
          <a:lstStyle/>
          <a:p>
            <a:pPr defTabSz="2438430"/>
            <a:r>
              <a:rPr kumimoji="1" lang="zh-CN" altLang="en-US" sz="4800" dirty="0">
                <a:solidFill>
                  <a:prstClr val="black"/>
                </a:solidFill>
              </a:rPr>
              <a:t>累计发现</a:t>
            </a:r>
            <a:r>
              <a:rPr kumimoji="1" lang="en-US" altLang="zh-CN" sz="9600" dirty="0">
                <a:solidFill>
                  <a:srgbClr val="FF0000"/>
                </a:solidFill>
              </a:rPr>
              <a:t>1203</a:t>
            </a:r>
            <a:r>
              <a:rPr kumimoji="1" lang="zh-CN" altLang="en-US" sz="4800" dirty="0">
                <a:solidFill>
                  <a:prstClr val="black"/>
                </a:solidFill>
              </a:rPr>
              <a:t>个政府网站部署在境外</a:t>
            </a:r>
          </a:p>
        </p:txBody>
      </p:sp>
      <p:sp>
        <p:nvSpPr>
          <p:cNvPr id="9" name="文本框 8"/>
          <p:cNvSpPr txBox="1"/>
          <p:nvPr/>
        </p:nvSpPr>
        <p:spPr>
          <a:xfrm>
            <a:off x="1847224" y="8677283"/>
            <a:ext cx="11880175" cy="1569660"/>
          </a:xfrm>
          <a:prstGeom prst="rect">
            <a:avLst/>
          </a:prstGeom>
          <a:noFill/>
        </p:spPr>
        <p:txBody>
          <a:bodyPr wrap="none" rtlCol="0">
            <a:spAutoFit/>
          </a:bodyPr>
          <a:lstStyle/>
          <a:p>
            <a:pPr defTabSz="2438430"/>
            <a:r>
              <a:rPr kumimoji="1" lang="zh-CN" altLang="en-US" sz="4800" dirty="0">
                <a:solidFill>
                  <a:prstClr val="black"/>
                </a:solidFill>
              </a:rPr>
              <a:t>快速发现多起</a:t>
            </a:r>
            <a:r>
              <a:rPr kumimoji="1" lang="zh-CN" altLang="en-US" sz="9600" dirty="0">
                <a:solidFill>
                  <a:srgbClr val="FF0000"/>
                </a:solidFill>
              </a:rPr>
              <a:t>相似</a:t>
            </a:r>
            <a:r>
              <a:rPr kumimoji="1" lang="zh-CN" altLang="en-US" sz="4800" dirty="0">
                <a:solidFill>
                  <a:prstClr val="black"/>
                </a:solidFill>
              </a:rPr>
              <a:t>域名，</a:t>
            </a:r>
            <a:r>
              <a:rPr kumimoji="1" lang="zh-CN" altLang="en-US" sz="9600" dirty="0">
                <a:solidFill>
                  <a:srgbClr val="FF0000"/>
                </a:solidFill>
              </a:rPr>
              <a:t>相似</a:t>
            </a:r>
            <a:r>
              <a:rPr kumimoji="1" lang="zh-CN" altLang="en-US" sz="4800" dirty="0">
                <a:solidFill>
                  <a:prstClr val="black"/>
                </a:solidFill>
              </a:rPr>
              <a:t>网站</a:t>
            </a:r>
          </a:p>
        </p:txBody>
      </p:sp>
      <p:sp>
        <p:nvSpPr>
          <p:cNvPr id="10" name="矩形 9"/>
          <p:cNvSpPr/>
          <p:nvPr/>
        </p:nvSpPr>
        <p:spPr>
          <a:xfrm>
            <a:off x="17204267" y="2835277"/>
            <a:ext cx="5283200"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4800" dirty="0">
                <a:solidFill>
                  <a:prstClr val="white"/>
                </a:solidFill>
              </a:rPr>
              <a:t>域名</a:t>
            </a:r>
          </a:p>
        </p:txBody>
      </p:sp>
      <p:sp>
        <p:nvSpPr>
          <p:cNvPr id="11" name="矩形 10"/>
          <p:cNvSpPr/>
          <p:nvPr/>
        </p:nvSpPr>
        <p:spPr>
          <a:xfrm>
            <a:off x="17204267" y="3902077"/>
            <a:ext cx="5283200" cy="1066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defTabSz="2438430"/>
            <a:r>
              <a:rPr kumimoji="1" lang="zh-CN" altLang="en-US" sz="4800" dirty="0">
                <a:solidFill>
                  <a:prstClr val="white"/>
                </a:solidFill>
              </a:rPr>
              <a:t>所有者</a:t>
            </a:r>
          </a:p>
        </p:txBody>
      </p:sp>
      <p:sp>
        <p:nvSpPr>
          <p:cNvPr id="12" name="矩形 11"/>
          <p:cNvSpPr/>
          <p:nvPr/>
        </p:nvSpPr>
        <p:spPr>
          <a:xfrm>
            <a:off x="17204267" y="4991539"/>
            <a:ext cx="5283200"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4800" dirty="0">
                <a:solidFill>
                  <a:prstClr val="white"/>
                </a:solidFill>
              </a:rPr>
              <a:t>解析者</a:t>
            </a:r>
          </a:p>
        </p:txBody>
      </p:sp>
      <p:sp>
        <p:nvSpPr>
          <p:cNvPr id="13" name="矩形 12"/>
          <p:cNvSpPr/>
          <p:nvPr/>
        </p:nvSpPr>
        <p:spPr>
          <a:xfrm>
            <a:off x="17204267" y="6058339"/>
            <a:ext cx="5283200" cy="1066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defTabSz="2438430"/>
            <a:r>
              <a:rPr kumimoji="1" lang="zh-CN" altLang="en-US" sz="4800" dirty="0">
                <a:solidFill>
                  <a:prstClr val="white"/>
                </a:solidFill>
              </a:rPr>
              <a:t>服务存活情况</a:t>
            </a:r>
          </a:p>
        </p:txBody>
      </p:sp>
      <p:sp>
        <p:nvSpPr>
          <p:cNvPr id="14" name="矩形 13"/>
          <p:cNvSpPr/>
          <p:nvPr/>
        </p:nvSpPr>
        <p:spPr>
          <a:xfrm>
            <a:off x="17204267" y="7125139"/>
            <a:ext cx="5283200"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4800" dirty="0">
                <a:solidFill>
                  <a:prstClr val="white"/>
                </a:solidFill>
              </a:rPr>
              <a:t>网站名称</a:t>
            </a:r>
          </a:p>
        </p:txBody>
      </p:sp>
      <p:sp>
        <p:nvSpPr>
          <p:cNvPr id="15" name="矩形 14"/>
          <p:cNvSpPr/>
          <p:nvPr/>
        </p:nvSpPr>
        <p:spPr>
          <a:xfrm>
            <a:off x="17204267" y="8191939"/>
            <a:ext cx="5283200" cy="10668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2438430"/>
            <a:r>
              <a:rPr kumimoji="1" lang="zh-CN" altLang="en-US" sz="4800" dirty="0">
                <a:solidFill>
                  <a:prstClr val="white"/>
                </a:solidFill>
              </a:rPr>
              <a:t>有效期限</a:t>
            </a:r>
          </a:p>
        </p:txBody>
      </p:sp>
      <p:sp>
        <p:nvSpPr>
          <p:cNvPr id="16" name="矩形 15"/>
          <p:cNvSpPr/>
          <p:nvPr/>
        </p:nvSpPr>
        <p:spPr>
          <a:xfrm>
            <a:off x="17204267" y="9207939"/>
            <a:ext cx="5283200"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en-US" altLang="en-US" sz="4800" dirty="0">
                <a:solidFill>
                  <a:prstClr val="white"/>
                </a:solidFill>
              </a:rPr>
              <a:t>网站指纹</a:t>
            </a:r>
            <a:endParaRPr kumimoji="1" lang="zh-CN" altLang="en-US" sz="4800" dirty="0">
              <a:solidFill>
                <a:prstClr val="white"/>
              </a:solidFill>
            </a:endParaRPr>
          </a:p>
        </p:txBody>
      </p:sp>
      <p:sp>
        <p:nvSpPr>
          <p:cNvPr id="17" name="横卷形 16"/>
          <p:cNvSpPr/>
          <p:nvPr/>
        </p:nvSpPr>
        <p:spPr>
          <a:xfrm>
            <a:off x="1964267" y="10716064"/>
            <a:ext cx="20523200" cy="1377515"/>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defTabSz="2438430"/>
            <a:r>
              <a:rPr kumimoji="1" lang="zh-CN" altLang="en-US" sz="4800" dirty="0">
                <a:solidFill>
                  <a:prstClr val="black"/>
                </a:solidFill>
              </a:rPr>
              <a:t>域名的采集为网站备案管理、基础数据分析、钓鱼网站监测提供基础</a:t>
            </a:r>
          </a:p>
        </p:txBody>
      </p:sp>
      <p:sp>
        <p:nvSpPr>
          <p:cNvPr id="18" name="标题 1"/>
          <p:cNvSpPr txBox="1">
            <a:spLocks/>
          </p:cNvSpPr>
          <p:nvPr/>
        </p:nvSpPr>
        <p:spPr>
          <a:xfrm>
            <a:off x="11506200" y="269656"/>
            <a:ext cx="12289365" cy="1107996"/>
          </a:xfrm>
          <a:prstGeom prst="rect">
            <a:avLst/>
          </a:prstGeom>
          <a:effectLst>
            <a:outerShdw blurRad="50800" dist="38100" dir="8100000" algn="tr" rotWithShape="0">
              <a:prstClr val="black">
                <a:alpha val="40000"/>
              </a:prstClr>
            </a:outerShdw>
          </a:effectLst>
        </p:spPr>
        <p:txBody>
          <a:bodyPr wrap="square">
            <a:spAutoFit/>
          </a:bodyPr>
          <a:lstStyle>
            <a:defPPr>
              <a:defRPr lang="en-US"/>
            </a:defPPr>
            <a:lvl1pPr>
              <a:defRPr sz="280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sz="6600" dirty="0" smtClean="0">
                <a:solidFill>
                  <a:schemeClr val="tx1"/>
                </a:solidFill>
              </a:rPr>
              <a:t>大数据分析的覆盖信息</a:t>
            </a:r>
            <a:endParaRPr lang="zh-CN" altLang="en-US" sz="6600" dirty="0">
              <a:solidFill>
                <a:schemeClr val="tx1"/>
              </a:solidFill>
            </a:endParaRPr>
          </a:p>
        </p:txBody>
      </p:sp>
    </p:spTree>
    <p:extLst>
      <p:ext uri="{BB962C8B-B14F-4D97-AF65-F5344CB8AC3E}">
        <p14:creationId xmlns:p14="http://schemas.microsoft.com/office/powerpoint/2010/main" val="812958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553200" y="291108"/>
            <a:ext cx="19507200" cy="1107996"/>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6600" dirty="0">
                <a:solidFill>
                  <a:schemeClr val="tx1"/>
                </a:solidFill>
                <a:latin typeface="微软雅黑" panose="020B0503020204020204" pitchFamily="34" charset="-122"/>
                <a:ea typeface="微软雅黑" panose="020B0503020204020204" pitchFamily="34" charset="-122"/>
                <a:sym typeface="+mn-ea"/>
              </a:rPr>
              <a:t>大数据分析</a:t>
            </a:r>
            <a:r>
              <a:rPr lang="en-US" altLang="zh-CN" sz="6600" dirty="0">
                <a:solidFill>
                  <a:schemeClr val="tx1"/>
                </a:solidFill>
                <a:latin typeface="微软雅黑" panose="020B0503020204020204" pitchFamily="34" charset="-122"/>
                <a:ea typeface="微软雅黑" panose="020B0503020204020204" pitchFamily="34" charset="-122"/>
                <a:sym typeface="+mn-ea"/>
              </a:rPr>
              <a:t>--</a:t>
            </a:r>
            <a:r>
              <a:rPr lang="zh-CN" altLang="en-US" sz="6600" dirty="0">
                <a:solidFill>
                  <a:schemeClr val="tx1"/>
                </a:solidFill>
                <a:latin typeface="微软雅黑" panose="020B0503020204020204" pitchFamily="34" charset="-122"/>
                <a:ea typeface="微软雅黑" panose="020B0503020204020204" pitchFamily="34" charset="-122"/>
                <a:sym typeface="+mn-ea"/>
              </a:rPr>
              <a:t>潜伏性大规模入侵控制实例</a:t>
            </a:r>
          </a:p>
        </p:txBody>
      </p:sp>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2466" y="8280402"/>
            <a:ext cx="12088733" cy="5247389"/>
          </a:xfrm>
          <a:prstGeom prst="rect">
            <a:avLst/>
          </a:prstGeom>
          <a:effectLst>
            <a:outerShdw blurRad="50800" dist="38100" algn="l" rotWithShape="0">
              <a:prstClr val="black">
                <a:alpha val="40000"/>
              </a:prstClr>
            </a:outerShdw>
          </a:effectLst>
        </p:spPr>
      </p:pic>
      <p:pic>
        <p:nvPicPr>
          <p:cNvPr id="31" name="图片 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2467" y="2184400"/>
            <a:ext cx="11988800" cy="6626288"/>
          </a:xfrm>
          <a:prstGeom prst="rect">
            <a:avLst/>
          </a:prstGeom>
          <a:effectLst>
            <a:outerShdw blurRad="50800" dist="38100" dir="5400000" algn="t" rotWithShape="0">
              <a:prstClr val="black">
                <a:alpha val="40000"/>
              </a:prstClr>
            </a:outerShdw>
          </a:effectLst>
        </p:spPr>
      </p:pic>
      <p:sp>
        <p:nvSpPr>
          <p:cNvPr id="32" name="矩形 31"/>
          <p:cNvSpPr/>
          <p:nvPr/>
        </p:nvSpPr>
        <p:spPr>
          <a:xfrm>
            <a:off x="13817600" y="2565237"/>
            <a:ext cx="6908800" cy="4360104"/>
          </a:xfrm>
          <a:prstGeom prst="rect">
            <a:avLst/>
          </a:prstGeom>
          <a:solidFill>
            <a:schemeClr val="tx2">
              <a:lumMod val="20000"/>
              <a:lumOff val="80000"/>
            </a:schemeClr>
          </a:solidFill>
        </p:spPr>
        <p:txBody>
          <a:bodyPr wrap="square">
            <a:spAutoFit/>
          </a:bodyPr>
          <a:lstStyle/>
          <a:p>
            <a:pPr defTabSz="1219215" fontAlgn="auto" hangingPunct="1">
              <a:spcBef>
                <a:spcPts val="0"/>
              </a:spcBef>
              <a:spcAft>
                <a:spcPts val="0"/>
              </a:spcAft>
            </a:pPr>
            <a:r>
              <a:rPr lang="en-US" altLang="zh-CN" sz="6400" b="1" dirty="0">
                <a:solidFill>
                  <a:srgbClr val="FF0000"/>
                </a:solidFill>
                <a:latin typeface="微软雅黑" panose="020B0503020204020204" pitchFamily="34" charset="-122"/>
                <a:ea typeface="微软雅黑" panose="020B0503020204020204" pitchFamily="34" charset="-122"/>
              </a:rPr>
              <a:t>953</a:t>
            </a:r>
            <a:r>
              <a:rPr lang="zh-CN" altLang="en-US" sz="2933" b="1" dirty="0">
                <a:latin typeface="微软雅黑" panose="020B0503020204020204" pitchFamily="34" charset="-122"/>
                <a:ea typeface="微软雅黑" panose="020B0503020204020204" pitchFamily="34" charset="-122"/>
              </a:rPr>
              <a:t>个政府网站解析到国外地址</a:t>
            </a:r>
            <a:endParaRPr lang="en-US" altLang="zh-CN" sz="2933" b="1" dirty="0">
              <a:latin typeface="微软雅黑" panose="020B0503020204020204" pitchFamily="34" charset="-122"/>
              <a:ea typeface="微软雅黑" panose="020B0503020204020204" pitchFamily="34" charset="-122"/>
            </a:endParaRPr>
          </a:p>
          <a:p>
            <a:pPr defTabSz="1219215" fontAlgn="auto" hangingPunct="1">
              <a:spcBef>
                <a:spcPts val="0"/>
              </a:spcBef>
              <a:spcAft>
                <a:spcPts val="0"/>
              </a:spcAft>
            </a:pPr>
            <a:r>
              <a:rPr lang="en-US" altLang="zh-CN" sz="6400" b="1" dirty="0">
                <a:solidFill>
                  <a:srgbClr val="FF0000"/>
                </a:solidFill>
                <a:latin typeface="微软雅黑" panose="020B0503020204020204" pitchFamily="34" charset="-122"/>
                <a:ea typeface="微软雅黑" panose="020B0503020204020204" pitchFamily="34" charset="-122"/>
              </a:rPr>
              <a:t>730</a:t>
            </a:r>
            <a:r>
              <a:rPr lang="zh-CN" altLang="en-US" sz="2933" b="1" dirty="0">
                <a:latin typeface="微软雅黑" panose="020B0503020204020204" pitchFamily="34" charset="-122"/>
                <a:ea typeface="微软雅黑" panose="020B0503020204020204" pitchFamily="34" charset="-122"/>
              </a:rPr>
              <a:t>起域名劫持事件</a:t>
            </a:r>
            <a:endParaRPr lang="en-US" altLang="zh-CN" sz="2933" b="1" dirty="0">
              <a:latin typeface="微软雅黑" panose="020B0503020204020204" pitchFamily="34" charset="-122"/>
              <a:ea typeface="微软雅黑" panose="020B0503020204020204" pitchFamily="34" charset="-122"/>
            </a:endParaRPr>
          </a:p>
          <a:p>
            <a:pPr defTabSz="1219215" fontAlgn="auto" hangingPunct="1">
              <a:spcBef>
                <a:spcPts val="0"/>
              </a:spcBef>
              <a:spcAft>
                <a:spcPts val="0"/>
              </a:spcAft>
            </a:pPr>
            <a:r>
              <a:rPr lang="en-US" altLang="zh-CN" sz="6400" b="1" dirty="0">
                <a:solidFill>
                  <a:srgbClr val="FF0000"/>
                </a:solidFill>
                <a:latin typeface="微软雅黑" panose="020B0503020204020204" pitchFamily="34" charset="-122"/>
                <a:ea typeface="微软雅黑" panose="020B0503020204020204" pitchFamily="34" charset="-122"/>
              </a:rPr>
              <a:t>220</a:t>
            </a:r>
            <a:r>
              <a:rPr lang="zh-CN" altLang="en-US" sz="2933" b="1" dirty="0">
                <a:latin typeface="微软雅黑" panose="020B0503020204020204" pitchFamily="34" charset="-122"/>
                <a:ea typeface="微软雅黑" panose="020B0503020204020204" pitchFamily="34" charset="-122"/>
              </a:rPr>
              <a:t>多起伪造政务域名事件</a:t>
            </a:r>
            <a:endParaRPr lang="en-US" altLang="zh-CN" sz="2933" b="1" dirty="0">
              <a:latin typeface="微软雅黑" panose="020B0503020204020204" pitchFamily="34" charset="-122"/>
              <a:ea typeface="微软雅黑" panose="020B0503020204020204" pitchFamily="34" charset="-122"/>
            </a:endParaRPr>
          </a:p>
          <a:p>
            <a:pPr defTabSz="1219215" fontAlgn="auto" hangingPunct="1">
              <a:spcBef>
                <a:spcPts val="0"/>
              </a:spcBef>
              <a:spcAft>
                <a:spcPts val="0"/>
              </a:spcAft>
            </a:pPr>
            <a:r>
              <a:rPr lang="en-US" altLang="zh-CN" sz="2933" b="1" dirty="0">
                <a:latin typeface="微软雅黑" panose="020B0503020204020204" pitchFamily="34" charset="-122"/>
                <a:ea typeface="微软雅黑" panose="020B0503020204020204" pitchFamily="34" charset="-122"/>
              </a:rPr>
              <a:t> </a:t>
            </a:r>
            <a:r>
              <a:rPr lang="zh-CN" altLang="en-US" sz="2933" b="1" dirty="0">
                <a:latin typeface="微软雅黑" panose="020B0503020204020204" pitchFamily="34" charset="-122"/>
                <a:ea typeface="微软雅黑" panose="020B0503020204020204" pitchFamily="34" charset="-122"/>
              </a:rPr>
              <a:t>大多成为博彩类广告网站的入口</a:t>
            </a:r>
            <a:endParaRPr lang="en-US" altLang="zh-CN" sz="2933" b="1" dirty="0">
              <a:latin typeface="微软雅黑" panose="020B0503020204020204" pitchFamily="34" charset="-122"/>
              <a:ea typeface="微软雅黑" panose="020B0503020204020204" pitchFamily="34" charset="-122"/>
            </a:endParaRPr>
          </a:p>
          <a:p>
            <a:pPr defTabSz="1219215" fontAlgn="auto" hangingPunct="1">
              <a:spcBef>
                <a:spcPts val="0"/>
              </a:spcBef>
              <a:spcAft>
                <a:spcPts val="0"/>
              </a:spcAft>
            </a:pPr>
            <a:endParaRPr lang="en-US" altLang="zh-CN" sz="2933" b="1" dirty="0">
              <a:latin typeface="微软雅黑" panose="020B0503020204020204" pitchFamily="34" charset="-122"/>
              <a:ea typeface="微软雅黑" panose="020B0503020204020204" pitchFamily="34" charset="-122"/>
            </a:endParaRPr>
          </a:p>
          <a:p>
            <a:pPr defTabSz="1219215" fontAlgn="auto" hangingPunct="1">
              <a:spcBef>
                <a:spcPts val="0"/>
              </a:spcBef>
              <a:spcAft>
                <a:spcPts val="0"/>
              </a:spcAft>
            </a:pPr>
            <a:r>
              <a:rPr lang="en-US" altLang="zh-CN" sz="2667" b="1" dirty="0">
                <a:latin typeface="微软雅黑" panose="020B0503020204020204" pitchFamily="34" charset="-122"/>
                <a:ea typeface="微软雅黑" panose="020B0503020204020204" pitchFamily="34" charset="-122"/>
              </a:rPr>
              <a:t>——</a:t>
            </a:r>
            <a:r>
              <a:rPr lang="zh-CN" altLang="en-US" sz="2667" b="1" dirty="0">
                <a:latin typeface="微软雅黑" panose="020B0503020204020204" pitchFamily="34" charset="-122"/>
                <a:ea typeface="微软雅黑" panose="020B0503020204020204" pitchFamily="34" charset="-122"/>
              </a:rPr>
              <a:t>安恒风暴中心</a:t>
            </a:r>
            <a:r>
              <a:rPr lang="en-US" altLang="zh-CN" sz="2667" b="1" dirty="0">
                <a:latin typeface="微软雅黑" panose="020B0503020204020204" pitchFamily="34" charset="-122"/>
                <a:ea typeface="微软雅黑" panose="020B0503020204020204" pitchFamily="34" charset="-122"/>
              </a:rPr>
              <a:t>2015</a:t>
            </a:r>
            <a:r>
              <a:rPr lang="zh-CN" altLang="en-US" sz="2667" b="1" dirty="0">
                <a:latin typeface="微软雅黑" panose="020B0503020204020204" pitchFamily="34" charset="-122"/>
                <a:ea typeface="微软雅黑" panose="020B0503020204020204" pitchFamily="34" charset="-122"/>
              </a:rPr>
              <a:t>年上半年统计数据</a:t>
            </a:r>
          </a:p>
        </p:txBody>
      </p:sp>
      <p:pic>
        <p:nvPicPr>
          <p:cNvPr id="7" name="Picture 3" descr="DBCCF1B5150BF1C9A15DF2B36C4A1D16246ACA6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0525" y="8264635"/>
            <a:ext cx="10252528" cy="4842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012867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箭头连接符 4"/>
          <p:cNvCxnSpPr/>
          <p:nvPr/>
        </p:nvCxnSpPr>
        <p:spPr>
          <a:xfrm flipV="1">
            <a:off x="2995908" y="12327315"/>
            <a:ext cx="115199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直线箭头连接符 7"/>
          <p:cNvCxnSpPr/>
          <p:nvPr/>
        </p:nvCxnSpPr>
        <p:spPr>
          <a:xfrm flipV="1">
            <a:off x="2995899" y="8487315"/>
            <a:ext cx="0" cy="384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线箭头连接符 9"/>
          <p:cNvCxnSpPr/>
          <p:nvPr/>
        </p:nvCxnSpPr>
        <p:spPr>
          <a:xfrm flipV="1">
            <a:off x="1143375" y="1172307"/>
            <a:ext cx="17558568" cy="12543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文本框 13"/>
          <p:cNvSpPr txBox="1"/>
          <p:nvPr/>
        </p:nvSpPr>
        <p:spPr>
          <a:xfrm>
            <a:off x="1979907" y="8530445"/>
            <a:ext cx="885744" cy="3251724"/>
          </a:xfrm>
          <a:prstGeom prst="rect">
            <a:avLst/>
          </a:prstGeom>
          <a:noFill/>
        </p:spPr>
        <p:txBody>
          <a:bodyPr wrap="square" rtlCol="0">
            <a:spAutoFit/>
          </a:bodyPr>
          <a:lstStyle/>
          <a:p>
            <a:pPr defTabSz="2438430"/>
            <a:r>
              <a:rPr kumimoji="1" lang="zh-CN" altLang="en-US" sz="2933" dirty="0">
                <a:solidFill>
                  <a:prstClr val="black"/>
                </a:solidFill>
              </a:rPr>
              <a:t>检测质量更准确</a:t>
            </a:r>
          </a:p>
        </p:txBody>
      </p:sp>
      <p:sp>
        <p:nvSpPr>
          <p:cNvPr id="15" name="文本框 14"/>
          <p:cNvSpPr txBox="1"/>
          <p:nvPr/>
        </p:nvSpPr>
        <p:spPr>
          <a:xfrm>
            <a:off x="11276427" y="12639388"/>
            <a:ext cx="2821605" cy="543675"/>
          </a:xfrm>
          <a:prstGeom prst="rect">
            <a:avLst/>
          </a:prstGeom>
          <a:noFill/>
        </p:spPr>
        <p:txBody>
          <a:bodyPr wrap="none" rtlCol="0">
            <a:spAutoFit/>
          </a:bodyPr>
          <a:lstStyle/>
          <a:p>
            <a:pPr defTabSz="2438430"/>
            <a:r>
              <a:rPr kumimoji="1" lang="zh-CN" altLang="en-US" sz="2933" dirty="0">
                <a:solidFill>
                  <a:prstClr val="black"/>
                </a:solidFill>
              </a:rPr>
              <a:t>检测范围更全面</a:t>
            </a:r>
          </a:p>
        </p:txBody>
      </p:sp>
      <p:sp>
        <p:nvSpPr>
          <p:cNvPr id="18" name="文本框 17"/>
          <p:cNvSpPr txBox="1"/>
          <p:nvPr/>
        </p:nvSpPr>
        <p:spPr>
          <a:xfrm rot="19564167">
            <a:off x="12275740" y="2998618"/>
            <a:ext cx="3575017" cy="543675"/>
          </a:xfrm>
          <a:prstGeom prst="rect">
            <a:avLst/>
          </a:prstGeom>
          <a:noFill/>
        </p:spPr>
        <p:txBody>
          <a:bodyPr wrap="none" rtlCol="0">
            <a:spAutoFit/>
          </a:bodyPr>
          <a:lstStyle/>
          <a:p>
            <a:pPr defTabSz="2438430"/>
            <a:r>
              <a:rPr kumimoji="1" lang="zh-CN" altLang="en-US" sz="2933" dirty="0">
                <a:solidFill>
                  <a:prstClr val="black"/>
                </a:solidFill>
              </a:rPr>
              <a:t>时间维度持续更实效</a:t>
            </a:r>
          </a:p>
        </p:txBody>
      </p:sp>
      <p:cxnSp>
        <p:nvCxnSpPr>
          <p:cNvPr id="20" name="直线箭头连接符 19"/>
          <p:cNvCxnSpPr/>
          <p:nvPr/>
        </p:nvCxnSpPr>
        <p:spPr>
          <a:xfrm>
            <a:off x="6643098" y="9800344"/>
            <a:ext cx="115199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直线箭头连接符 21"/>
          <p:cNvCxnSpPr/>
          <p:nvPr/>
        </p:nvCxnSpPr>
        <p:spPr>
          <a:xfrm flipV="1">
            <a:off x="6643077" y="5960344"/>
            <a:ext cx="0" cy="384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直线箭头连接符 22"/>
          <p:cNvCxnSpPr/>
          <p:nvPr/>
        </p:nvCxnSpPr>
        <p:spPr>
          <a:xfrm>
            <a:off x="10392725" y="7110405"/>
            <a:ext cx="10560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直线箭头连接符 24"/>
          <p:cNvCxnSpPr/>
          <p:nvPr/>
        </p:nvCxnSpPr>
        <p:spPr>
          <a:xfrm flipV="1">
            <a:off x="10392725" y="3339635"/>
            <a:ext cx="0" cy="3838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3004025" y="12399172"/>
            <a:ext cx="1758815" cy="830997"/>
          </a:xfrm>
          <a:prstGeom prst="rect">
            <a:avLst/>
          </a:prstGeom>
          <a:noFill/>
        </p:spPr>
        <p:txBody>
          <a:bodyPr wrap="none" rtlCol="0">
            <a:spAutoFit/>
          </a:bodyPr>
          <a:lstStyle/>
          <a:p>
            <a:pPr defTabSz="2438430"/>
            <a:r>
              <a:rPr kumimoji="1" lang="en-US" altLang="zh-CN" sz="4800" dirty="0">
                <a:solidFill>
                  <a:prstClr val="black"/>
                </a:solidFill>
              </a:rPr>
              <a:t>1</a:t>
            </a:r>
            <a:r>
              <a:rPr kumimoji="1" lang="zh-CN" altLang="en-US" sz="4800" dirty="0">
                <a:solidFill>
                  <a:prstClr val="black"/>
                </a:solidFill>
              </a:rPr>
              <a:t>月前</a:t>
            </a:r>
          </a:p>
        </p:txBody>
      </p:sp>
      <p:sp>
        <p:nvSpPr>
          <p:cNvPr id="28" name="文本框 27"/>
          <p:cNvSpPr txBox="1"/>
          <p:nvPr/>
        </p:nvSpPr>
        <p:spPr>
          <a:xfrm>
            <a:off x="6636102" y="9800345"/>
            <a:ext cx="1758815" cy="830997"/>
          </a:xfrm>
          <a:prstGeom prst="rect">
            <a:avLst/>
          </a:prstGeom>
          <a:noFill/>
        </p:spPr>
        <p:txBody>
          <a:bodyPr wrap="none" rtlCol="0">
            <a:spAutoFit/>
          </a:bodyPr>
          <a:lstStyle/>
          <a:p>
            <a:pPr defTabSz="2438430"/>
            <a:r>
              <a:rPr kumimoji="1" lang="en-US" altLang="zh-CN" sz="4800" dirty="0">
                <a:solidFill>
                  <a:prstClr val="black"/>
                </a:solidFill>
              </a:rPr>
              <a:t>1</a:t>
            </a:r>
            <a:r>
              <a:rPr kumimoji="1" lang="zh-CN" altLang="en-US" sz="4800" dirty="0">
                <a:solidFill>
                  <a:prstClr val="black"/>
                </a:solidFill>
              </a:rPr>
              <a:t>周前</a:t>
            </a:r>
          </a:p>
        </p:txBody>
      </p:sp>
      <p:sp>
        <p:nvSpPr>
          <p:cNvPr id="29" name="文本框 28"/>
          <p:cNvSpPr txBox="1"/>
          <p:nvPr/>
        </p:nvSpPr>
        <p:spPr>
          <a:xfrm>
            <a:off x="10531102" y="7158745"/>
            <a:ext cx="1758815" cy="830997"/>
          </a:xfrm>
          <a:prstGeom prst="rect">
            <a:avLst/>
          </a:prstGeom>
          <a:noFill/>
        </p:spPr>
        <p:txBody>
          <a:bodyPr wrap="none" rtlCol="0">
            <a:spAutoFit/>
          </a:bodyPr>
          <a:lstStyle/>
          <a:p>
            <a:pPr defTabSz="2438430"/>
            <a:r>
              <a:rPr kumimoji="1" lang="en-US" altLang="zh-CN" sz="4800" dirty="0">
                <a:solidFill>
                  <a:prstClr val="black"/>
                </a:solidFill>
              </a:rPr>
              <a:t>1</a:t>
            </a:r>
            <a:r>
              <a:rPr kumimoji="1" lang="zh-CN" altLang="en-US" sz="4800" dirty="0">
                <a:solidFill>
                  <a:prstClr val="black"/>
                </a:solidFill>
              </a:rPr>
              <a:t>天前</a:t>
            </a:r>
          </a:p>
        </p:txBody>
      </p:sp>
      <p:sp>
        <p:nvSpPr>
          <p:cNvPr id="30" name="矩形 29"/>
          <p:cNvSpPr/>
          <p:nvPr/>
        </p:nvSpPr>
        <p:spPr>
          <a:xfrm>
            <a:off x="6643077" y="10785235"/>
            <a:ext cx="729435" cy="1542085"/>
          </a:xfrm>
          <a:prstGeom prst="rect">
            <a:avLst/>
          </a:prstGeom>
          <a:solidFill>
            <a:srgbClr val="C0504D"/>
          </a:solidFill>
          <a:ln>
            <a:noFill/>
          </a:ln>
        </p:spPr>
        <p:style>
          <a:lnRef idx="3">
            <a:schemeClr val="lt1"/>
          </a:lnRef>
          <a:fillRef idx="1">
            <a:schemeClr val="accent1"/>
          </a:fillRef>
          <a:effectRef idx="1">
            <a:schemeClr val="accent1"/>
          </a:effectRef>
          <a:fontRef idx="minor">
            <a:schemeClr val="lt1"/>
          </a:fontRef>
        </p:style>
        <p:txBody>
          <a:bodyPr rtlCol="0" anchor="ctr"/>
          <a:lstStyle/>
          <a:p>
            <a:pPr defTabSz="2438430"/>
            <a:r>
              <a:rPr kumimoji="1" lang="zh-CN" altLang="en-US" sz="2667" dirty="0">
                <a:solidFill>
                  <a:prstClr val="white"/>
                </a:solidFill>
              </a:rPr>
              <a:t>系统</a:t>
            </a:r>
          </a:p>
        </p:txBody>
      </p:sp>
      <p:sp>
        <p:nvSpPr>
          <p:cNvPr id="31" name="矩形 30"/>
          <p:cNvSpPr/>
          <p:nvPr/>
        </p:nvSpPr>
        <p:spPr>
          <a:xfrm>
            <a:off x="8436488" y="10785235"/>
            <a:ext cx="729435" cy="1542085"/>
          </a:xfrm>
          <a:prstGeom prst="rect">
            <a:avLst/>
          </a:prstGeom>
          <a:ln>
            <a:noFill/>
          </a:ln>
        </p:spPr>
        <p:style>
          <a:lnRef idx="3">
            <a:schemeClr val="lt1"/>
          </a:lnRef>
          <a:fillRef idx="1">
            <a:schemeClr val="accent2"/>
          </a:fillRef>
          <a:effectRef idx="1">
            <a:schemeClr val="accent2"/>
          </a:effectRef>
          <a:fontRef idx="minor">
            <a:schemeClr val="lt1"/>
          </a:fontRef>
        </p:style>
        <p:txBody>
          <a:bodyPr vert="eaVert" rtlCol="0" anchor="ctr"/>
          <a:lstStyle/>
          <a:p>
            <a:pPr defTabSz="2438430"/>
            <a:r>
              <a:rPr kumimoji="1" lang="en-US" altLang="zh-CN" sz="2933" dirty="0">
                <a:solidFill>
                  <a:prstClr val="white"/>
                </a:solidFill>
              </a:rPr>
              <a:t>WEB</a:t>
            </a:r>
            <a:endParaRPr kumimoji="1" lang="zh-CN" altLang="en-US" sz="2933" dirty="0">
              <a:solidFill>
                <a:prstClr val="white"/>
              </a:solidFill>
            </a:endParaRPr>
          </a:p>
        </p:txBody>
      </p:sp>
      <p:sp>
        <p:nvSpPr>
          <p:cNvPr id="32" name="矩形 31"/>
          <p:cNvSpPr/>
          <p:nvPr/>
        </p:nvSpPr>
        <p:spPr>
          <a:xfrm>
            <a:off x="9915120" y="10785235"/>
            <a:ext cx="729435" cy="154208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defTabSz="2438430"/>
            <a:r>
              <a:rPr kumimoji="1" lang="zh-CN" altLang="en-US" sz="2933" dirty="0">
                <a:solidFill>
                  <a:prstClr val="white"/>
                </a:solidFill>
              </a:rPr>
              <a:t>网络</a:t>
            </a:r>
          </a:p>
        </p:txBody>
      </p:sp>
      <p:sp>
        <p:nvSpPr>
          <p:cNvPr id="33" name="矩形 32"/>
          <p:cNvSpPr/>
          <p:nvPr/>
        </p:nvSpPr>
        <p:spPr>
          <a:xfrm>
            <a:off x="9874520" y="8263323"/>
            <a:ext cx="729435" cy="1542085"/>
          </a:xfrm>
          <a:prstGeom prst="rect">
            <a:avLst/>
          </a:prstGeom>
          <a:solidFill>
            <a:schemeClr val="accent2"/>
          </a:solidFill>
          <a:ln>
            <a:noFill/>
          </a:ln>
        </p:spPr>
        <p:style>
          <a:lnRef idx="3">
            <a:schemeClr val="lt1"/>
          </a:lnRef>
          <a:fillRef idx="1">
            <a:schemeClr val="accent1"/>
          </a:fillRef>
          <a:effectRef idx="1">
            <a:schemeClr val="accent1"/>
          </a:effectRef>
          <a:fontRef idx="minor">
            <a:schemeClr val="lt1"/>
          </a:fontRef>
        </p:style>
        <p:txBody>
          <a:bodyPr rtlCol="0" anchor="ctr"/>
          <a:lstStyle/>
          <a:p>
            <a:pPr defTabSz="2438430"/>
            <a:r>
              <a:rPr kumimoji="1" lang="zh-CN" altLang="en-US" sz="2667" dirty="0">
                <a:solidFill>
                  <a:prstClr val="white"/>
                </a:solidFill>
              </a:rPr>
              <a:t>系统</a:t>
            </a:r>
          </a:p>
        </p:txBody>
      </p:sp>
      <p:sp>
        <p:nvSpPr>
          <p:cNvPr id="34" name="矩形 33"/>
          <p:cNvSpPr/>
          <p:nvPr/>
        </p:nvSpPr>
        <p:spPr>
          <a:xfrm>
            <a:off x="11667931" y="8263323"/>
            <a:ext cx="729435" cy="1542085"/>
          </a:xfrm>
          <a:prstGeom prst="rect">
            <a:avLst/>
          </a:prstGeom>
          <a:ln>
            <a:noFill/>
          </a:ln>
        </p:spPr>
        <p:style>
          <a:lnRef idx="3">
            <a:schemeClr val="lt1"/>
          </a:lnRef>
          <a:fillRef idx="1">
            <a:schemeClr val="accent1"/>
          </a:fillRef>
          <a:effectRef idx="1">
            <a:schemeClr val="accent1"/>
          </a:effectRef>
          <a:fontRef idx="minor">
            <a:schemeClr val="lt1"/>
          </a:fontRef>
        </p:style>
        <p:txBody>
          <a:bodyPr vert="eaVert" rtlCol="0" anchor="ctr"/>
          <a:lstStyle/>
          <a:p>
            <a:pPr defTabSz="2438430"/>
            <a:r>
              <a:rPr kumimoji="1" lang="en-US" altLang="zh-CN" sz="2933" dirty="0">
                <a:solidFill>
                  <a:prstClr val="white"/>
                </a:solidFill>
              </a:rPr>
              <a:t>WEB</a:t>
            </a:r>
            <a:endParaRPr kumimoji="1" lang="zh-CN" altLang="en-US" sz="2933" dirty="0">
              <a:solidFill>
                <a:prstClr val="white"/>
              </a:solidFill>
            </a:endParaRPr>
          </a:p>
        </p:txBody>
      </p:sp>
      <p:sp>
        <p:nvSpPr>
          <p:cNvPr id="35" name="矩形 34"/>
          <p:cNvSpPr/>
          <p:nvPr/>
        </p:nvSpPr>
        <p:spPr>
          <a:xfrm>
            <a:off x="13146563" y="8263323"/>
            <a:ext cx="729435" cy="1542085"/>
          </a:xfrm>
          <a:prstGeom prst="rect">
            <a:avLst/>
          </a:prstGeom>
          <a:solidFill>
            <a:schemeClr val="accent4"/>
          </a:solidFill>
          <a:ln>
            <a:noFill/>
          </a:ln>
        </p:spPr>
        <p:style>
          <a:lnRef idx="3">
            <a:schemeClr val="lt1"/>
          </a:lnRef>
          <a:fillRef idx="1">
            <a:schemeClr val="accent1"/>
          </a:fillRef>
          <a:effectRef idx="1">
            <a:schemeClr val="accent1"/>
          </a:effectRef>
          <a:fontRef idx="minor">
            <a:schemeClr val="lt1"/>
          </a:fontRef>
        </p:style>
        <p:txBody>
          <a:bodyPr rtlCol="0" anchor="ctr"/>
          <a:lstStyle/>
          <a:p>
            <a:pPr defTabSz="2438430"/>
            <a:r>
              <a:rPr kumimoji="1" lang="zh-CN" altLang="en-US" sz="2933" dirty="0">
                <a:solidFill>
                  <a:prstClr val="white"/>
                </a:solidFill>
              </a:rPr>
              <a:t>网络</a:t>
            </a:r>
          </a:p>
        </p:txBody>
      </p:sp>
      <p:sp>
        <p:nvSpPr>
          <p:cNvPr id="36" name="矩形 35"/>
          <p:cNvSpPr/>
          <p:nvPr/>
        </p:nvSpPr>
        <p:spPr>
          <a:xfrm>
            <a:off x="13290712" y="5616659"/>
            <a:ext cx="729435" cy="1542085"/>
          </a:xfrm>
          <a:prstGeom prst="rect">
            <a:avLst/>
          </a:prstGeom>
          <a:solidFill>
            <a:schemeClr val="accent4"/>
          </a:solidFill>
          <a:ln>
            <a:noFill/>
          </a:ln>
        </p:spPr>
        <p:style>
          <a:lnRef idx="3">
            <a:schemeClr val="lt1"/>
          </a:lnRef>
          <a:fillRef idx="1">
            <a:schemeClr val="accent1"/>
          </a:fillRef>
          <a:effectRef idx="1">
            <a:schemeClr val="accent1"/>
          </a:effectRef>
          <a:fontRef idx="minor">
            <a:schemeClr val="lt1"/>
          </a:fontRef>
        </p:style>
        <p:txBody>
          <a:bodyPr rtlCol="0" anchor="ctr"/>
          <a:lstStyle/>
          <a:p>
            <a:pPr defTabSz="2438430"/>
            <a:r>
              <a:rPr kumimoji="1" lang="zh-CN" altLang="en-US" sz="2667" dirty="0">
                <a:solidFill>
                  <a:prstClr val="white"/>
                </a:solidFill>
              </a:rPr>
              <a:t>系统</a:t>
            </a:r>
          </a:p>
        </p:txBody>
      </p:sp>
      <p:sp>
        <p:nvSpPr>
          <p:cNvPr id="37" name="矩形 36"/>
          <p:cNvSpPr/>
          <p:nvPr/>
        </p:nvSpPr>
        <p:spPr>
          <a:xfrm>
            <a:off x="15084123" y="3339635"/>
            <a:ext cx="729435" cy="3819109"/>
          </a:xfrm>
          <a:prstGeom prst="rect">
            <a:avLst/>
          </a:prstGeom>
          <a:solidFill>
            <a:srgbClr val="C61B1B"/>
          </a:solidFill>
          <a:ln>
            <a:noFill/>
          </a:ln>
        </p:spPr>
        <p:style>
          <a:lnRef idx="3">
            <a:schemeClr val="lt1"/>
          </a:lnRef>
          <a:fillRef idx="1">
            <a:schemeClr val="accent1"/>
          </a:fillRef>
          <a:effectRef idx="1">
            <a:schemeClr val="accent1"/>
          </a:effectRef>
          <a:fontRef idx="minor">
            <a:schemeClr val="lt1"/>
          </a:fontRef>
        </p:style>
        <p:txBody>
          <a:bodyPr vert="eaVert" rtlCol="0" anchor="ctr"/>
          <a:lstStyle/>
          <a:p>
            <a:pPr defTabSz="2438430"/>
            <a:r>
              <a:rPr kumimoji="1" lang="en-US" altLang="zh-CN" sz="2933" dirty="0">
                <a:solidFill>
                  <a:prstClr val="white"/>
                </a:solidFill>
              </a:rPr>
              <a:t>WEB</a:t>
            </a:r>
            <a:endParaRPr kumimoji="1" lang="zh-CN" altLang="en-US" sz="2933" dirty="0">
              <a:solidFill>
                <a:prstClr val="white"/>
              </a:solidFill>
            </a:endParaRPr>
          </a:p>
        </p:txBody>
      </p:sp>
      <p:sp>
        <p:nvSpPr>
          <p:cNvPr id="38" name="矩形 37"/>
          <p:cNvSpPr/>
          <p:nvPr/>
        </p:nvSpPr>
        <p:spPr>
          <a:xfrm>
            <a:off x="16449867" y="1693343"/>
            <a:ext cx="729435" cy="5465411"/>
          </a:xfrm>
          <a:prstGeom prst="rect">
            <a:avLst/>
          </a:prstGeom>
          <a:solidFill>
            <a:srgbClr val="C61B1B"/>
          </a:solidFill>
          <a:ln>
            <a:noFill/>
          </a:ln>
        </p:spPr>
        <p:style>
          <a:lnRef idx="3">
            <a:schemeClr val="lt1"/>
          </a:lnRef>
          <a:fillRef idx="1">
            <a:schemeClr val="accent1"/>
          </a:fillRef>
          <a:effectRef idx="1">
            <a:schemeClr val="accent1"/>
          </a:effectRef>
          <a:fontRef idx="minor">
            <a:schemeClr val="lt1"/>
          </a:fontRef>
        </p:style>
        <p:txBody>
          <a:bodyPr rtlCol="0" anchor="ctr"/>
          <a:lstStyle/>
          <a:p>
            <a:pPr defTabSz="2438430"/>
            <a:r>
              <a:rPr kumimoji="1" lang="zh-CN" altLang="en-US" sz="2933" dirty="0">
                <a:solidFill>
                  <a:prstClr val="white"/>
                </a:solidFill>
              </a:rPr>
              <a:t>网络</a:t>
            </a:r>
          </a:p>
        </p:txBody>
      </p:sp>
      <p:sp>
        <p:nvSpPr>
          <p:cNvPr id="41" name="文本框 40"/>
          <p:cNvSpPr txBox="1"/>
          <p:nvPr/>
        </p:nvSpPr>
        <p:spPr>
          <a:xfrm>
            <a:off x="15866778" y="9998517"/>
            <a:ext cx="8129085" cy="304698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2438430"/>
            <a:r>
              <a:rPr kumimoji="1" lang="en-US" altLang="en-US" sz="4800" dirty="0">
                <a:solidFill>
                  <a:prstClr val="black"/>
                </a:solidFill>
              </a:rPr>
              <a:t>安全技术、安全管理向管理安全转变，只有管理落实到位，借助技术手段才能实现真正的安全管理</a:t>
            </a:r>
            <a:endParaRPr kumimoji="1" lang="zh-CN" altLang="en-US" sz="4800" dirty="0">
              <a:solidFill>
                <a:prstClr val="black"/>
              </a:solidFill>
            </a:endParaRPr>
          </a:p>
        </p:txBody>
      </p:sp>
      <p:sp>
        <p:nvSpPr>
          <p:cNvPr id="48" name="任意形状 47"/>
          <p:cNvSpPr/>
          <p:nvPr/>
        </p:nvSpPr>
        <p:spPr>
          <a:xfrm>
            <a:off x="3647179" y="2865650"/>
            <a:ext cx="9769232" cy="6330461"/>
          </a:xfrm>
          <a:custGeom>
            <a:avLst/>
            <a:gdLst>
              <a:gd name="connsiteX0" fmla="*/ 0 w 3663462"/>
              <a:gd name="connsiteY0" fmla="*/ 2217616 h 2373923"/>
              <a:gd name="connsiteX1" fmla="*/ 459154 w 3663462"/>
              <a:gd name="connsiteY1" fmla="*/ 2373923 h 2373923"/>
              <a:gd name="connsiteX2" fmla="*/ 459154 w 3663462"/>
              <a:gd name="connsiteY2" fmla="*/ 2373923 h 2373923"/>
              <a:gd name="connsiteX3" fmla="*/ 713154 w 3663462"/>
              <a:gd name="connsiteY3" fmla="*/ 1807308 h 2373923"/>
              <a:gd name="connsiteX4" fmla="*/ 1299308 w 3663462"/>
              <a:gd name="connsiteY4" fmla="*/ 1914770 h 2373923"/>
              <a:gd name="connsiteX5" fmla="*/ 1797539 w 3663462"/>
              <a:gd name="connsiteY5" fmla="*/ 1230923 h 2373923"/>
              <a:gd name="connsiteX6" fmla="*/ 2256693 w 3663462"/>
              <a:gd name="connsiteY6" fmla="*/ 1279770 h 2373923"/>
              <a:gd name="connsiteX7" fmla="*/ 2754923 w 3663462"/>
              <a:gd name="connsiteY7" fmla="*/ 625231 h 2373923"/>
              <a:gd name="connsiteX8" fmla="*/ 3262923 w 3663462"/>
              <a:gd name="connsiteY8" fmla="*/ 654539 h 2373923"/>
              <a:gd name="connsiteX9" fmla="*/ 3663462 w 3663462"/>
              <a:gd name="connsiteY9" fmla="*/ 0 h 237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63462" h="2373923">
                <a:moveTo>
                  <a:pt x="0" y="2217616"/>
                </a:moveTo>
                <a:lnTo>
                  <a:pt x="459154" y="2373923"/>
                </a:lnTo>
                <a:lnTo>
                  <a:pt x="459154" y="2373923"/>
                </a:lnTo>
                <a:cubicBezTo>
                  <a:pt x="501487" y="2279487"/>
                  <a:pt x="573128" y="1883834"/>
                  <a:pt x="713154" y="1807308"/>
                </a:cubicBezTo>
                <a:cubicBezTo>
                  <a:pt x="853180" y="1730782"/>
                  <a:pt x="1118577" y="2010834"/>
                  <a:pt x="1299308" y="1914770"/>
                </a:cubicBezTo>
                <a:cubicBezTo>
                  <a:pt x="1480039" y="1818706"/>
                  <a:pt x="1637975" y="1336756"/>
                  <a:pt x="1797539" y="1230923"/>
                </a:cubicBezTo>
                <a:cubicBezTo>
                  <a:pt x="1957103" y="1125090"/>
                  <a:pt x="2097129" y="1380719"/>
                  <a:pt x="2256693" y="1279770"/>
                </a:cubicBezTo>
                <a:cubicBezTo>
                  <a:pt x="2416257" y="1178821"/>
                  <a:pt x="2587218" y="729436"/>
                  <a:pt x="2754923" y="625231"/>
                </a:cubicBezTo>
                <a:cubicBezTo>
                  <a:pt x="2922628" y="521026"/>
                  <a:pt x="3111500" y="758744"/>
                  <a:pt x="3262923" y="654539"/>
                </a:cubicBezTo>
                <a:cubicBezTo>
                  <a:pt x="3414346" y="550334"/>
                  <a:pt x="3663462" y="0"/>
                  <a:pt x="3663462" y="0"/>
                </a:cubicBezTo>
              </a:path>
            </a:pathLst>
          </a:custGeom>
          <a:noFill/>
          <a:ln>
            <a:solidFill>
              <a:schemeClr val="accent6"/>
            </a:solidFill>
          </a:ln>
        </p:spPr>
        <p:style>
          <a:lnRef idx="2">
            <a:schemeClr val="accent1"/>
          </a:lnRef>
          <a:fillRef idx="0">
            <a:schemeClr val="accent1"/>
          </a:fillRef>
          <a:effectRef idx="1">
            <a:schemeClr val="accent1"/>
          </a:effectRef>
          <a:fontRef idx="minor">
            <a:schemeClr val="tx1"/>
          </a:fontRef>
        </p:style>
        <p:txBody>
          <a:bodyPr rtlCol="0" anchor="ctr"/>
          <a:lstStyle/>
          <a:p>
            <a:pPr defTabSz="2438430"/>
            <a:endParaRPr kumimoji="1" lang="zh-CN" altLang="en-US" sz="4800">
              <a:solidFill>
                <a:prstClr val="black"/>
              </a:solidFill>
            </a:endParaRPr>
          </a:p>
        </p:txBody>
      </p:sp>
      <p:sp>
        <p:nvSpPr>
          <p:cNvPr id="2" name="文本框 1"/>
          <p:cNvSpPr txBox="1"/>
          <p:nvPr/>
        </p:nvSpPr>
        <p:spPr>
          <a:xfrm>
            <a:off x="75274" y="2150373"/>
            <a:ext cx="8276301" cy="3785652"/>
          </a:xfrm>
          <a:prstGeom prst="rect">
            <a:avLst/>
          </a:prstGeom>
          <a:solidFill>
            <a:schemeClr val="accent3"/>
          </a:solidFill>
        </p:spPr>
        <p:txBody>
          <a:bodyPr wrap="square" rtlCol="0">
            <a:spAutoFit/>
          </a:bodyPr>
          <a:lstStyle/>
          <a:p>
            <a:pPr defTabSz="2438430"/>
            <a:r>
              <a:rPr kumimoji="1" lang="zh-CN" altLang="en-US" sz="4800" dirty="0">
                <a:solidFill>
                  <a:prstClr val="black"/>
                </a:solidFill>
              </a:rPr>
              <a:t>海量数据分析：</a:t>
            </a:r>
            <a:endParaRPr kumimoji="1" lang="en-US" altLang="zh-CN" sz="4800" dirty="0">
              <a:solidFill>
                <a:prstClr val="black"/>
              </a:solidFill>
            </a:endParaRPr>
          </a:p>
          <a:p>
            <a:pPr defTabSz="2438430"/>
            <a:r>
              <a:rPr lang="zh-CN" altLang="en-US" sz="4800" dirty="0">
                <a:solidFill>
                  <a:prstClr val="black"/>
                </a:solidFill>
              </a:rPr>
              <a:t>全国政府网站高危漏洞数量 </a:t>
            </a:r>
            <a:r>
              <a:rPr lang="en-US" altLang="zh-CN" sz="4800" dirty="0">
                <a:solidFill>
                  <a:prstClr val="black"/>
                </a:solidFill>
              </a:rPr>
              <a:t>62835</a:t>
            </a:r>
          </a:p>
          <a:p>
            <a:pPr defTabSz="2438430"/>
            <a:r>
              <a:rPr lang="zh-CN" altLang="en-US" sz="4800" dirty="0">
                <a:solidFill>
                  <a:prstClr val="black"/>
                </a:solidFill>
              </a:rPr>
              <a:t>漏洞集中度分析：</a:t>
            </a:r>
            <a:r>
              <a:rPr lang="en-US" altLang="zh-CN" sz="4800" dirty="0" err="1">
                <a:solidFill>
                  <a:prstClr val="black"/>
                </a:solidFill>
              </a:rPr>
              <a:t>sql</a:t>
            </a:r>
            <a:r>
              <a:rPr lang="zh-CN" altLang="en-US" sz="4800" dirty="0">
                <a:solidFill>
                  <a:prstClr val="black"/>
                </a:solidFill>
              </a:rPr>
              <a:t>注入</a:t>
            </a:r>
            <a:r>
              <a:rPr lang="zh-CN" altLang="zh-CN" sz="4800" dirty="0">
                <a:solidFill>
                  <a:prstClr val="black"/>
                </a:solidFill>
              </a:rPr>
              <a:t>／</a:t>
            </a:r>
            <a:r>
              <a:rPr lang="zh-CN" altLang="en-US" sz="4800" dirty="0">
                <a:solidFill>
                  <a:prstClr val="black"/>
                </a:solidFill>
              </a:rPr>
              <a:t>默认后台</a:t>
            </a:r>
            <a:endParaRPr lang="en-US" altLang="zh-CN" sz="4800" dirty="0">
              <a:solidFill>
                <a:prstClr val="black"/>
              </a:solidFill>
            </a:endParaRPr>
          </a:p>
        </p:txBody>
      </p:sp>
      <p:sp>
        <p:nvSpPr>
          <p:cNvPr id="40" name="标题 1"/>
          <p:cNvSpPr txBox="1">
            <a:spLocks/>
          </p:cNvSpPr>
          <p:nvPr/>
        </p:nvSpPr>
        <p:spPr>
          <a:xfrm>
            <a:off x="13161803" y="324829"/>
            <a:ext cx="12289365" cy="1107996"/>
          </a:xfrm>
          <a:prstGeom prst="rect">
            <a:avLst/>
          </a:prstGeom>
          <a:effectLst>
            <a:outerShdw blurRad="50800" dist="38100" dir="8100000" algn="tr" rotWithShape="0">
              <a:prstClr val="black">
                <a:alpha val="40000"/>
              </a:prstClr>
            </a:outerShdw>
          </a:effectLst>
        </p:spPr>
        <p:txBody>
          <a:bodyPr wrap="square">
            <a:spAutoFit/>
          </a:bodyPr>
          <a:lstStyle>
            <a:defPPr>
              <a:defRPr lang="en-US"/>
            </a:defPPr>
            <a:lvl1pPr algn="r">
              <a:defRPr sz="2800">
                <a:solidFill>
                  <a:schemeClr val="tx2">
                    <a:lumMod val="75000"/>
                  </a:schemeClr>
                </a:solidFill>
                <a:latin typeface="微软雅黑" panose="020B0503020204020204" pitchFamily="34" charset="-122"/>
                <a:ea typeface="微软雅黑" panose="020B0503020204020204" pitchFamily="34" charset="-122"/>
              </a:defRPr>
            </a:lvl1pPr>
          </a:lstStyle>
          <a:p>
            <a:pPr algn="l"/>
            <a:r>
              <a:rPr lang="zh-CN" altLang="en-US" sz="6600" smtClean="0">
                <a:solidFill>
                  <a:schemeClr val="tx1"/>
                </a:solidFill>
              </a:rPr>
              <a:t>基于大数据的漏洞</a:t>
            </a:r>
            <a:r>
              <a:rPr lang="zh-CN" altLang="en-US" sz="6600" dirty="0">
                <a:solidFill>
                  <a:schemeClr val="tx1"/>
                </a:solidFill>
              </a:rPr>
              <a:t>信息检测</a:t>
            </a:r>
          </a:p>
        </p:txBody>
      </p:sp>
    </p:spTree>
    <p:extLst>
      <p:ext uri="{BB962C8B-B14F-4D97-AF65-F5344CB8AC3E}">
        <p14:creationId xmlns:p14="http://schemas.microsoft.com/office/powerpoint/2010/main" val="165038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811610" y="2835277"/>
            <a:ext cx="11827325" cy="6671568"/>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a:stretch>
            <a:fillRect/>
          </a:stretch>
        </p:blipFill>
        <p:spPr>
          <a:xfrm>
            <a:off x="643469" y="2835277"/>
            <a:ext cx="11311467" cy="6671568"/>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643484" y="10312400"/>
            <a:ext cx="4334931" cy="1371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4800" dirty="0">
                <a:solidFill>
                  <a:prstClr val="white"/>
                </a:solidFill>
              </a:rPr>
              <a:t>服务质量</a:t>
            </a:r>
          </a:p>
        </p:txBody>
      </p:sp>
      <p:sp>
        <p:nvSpPr>
          <p:cNvPr id="9" name="矩形 8"/>
          <p:cNvSpPr/>
          <p:nvPr/>
        </p:nvSpPr>
        <p:spPr>
          <a:xfrm>
            <a:off x="5275356" y="10363200"/>
            <a:ext cx="4334931" cy="13716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defTabSz="2438430"/>
            <a:r>
              <a:rPr kumimoji="1" lang="zh-CN" altLang="en-US" sz="4800" dirty="0">
                <a:solidFill>
                  <a:schemeClr val="bg1"/>
                </a:solidFill>
              </a:rPr>
              <a:t>线路质量</a:t>
            </a:r>
          </a:p>
        </p:txBody>
      </p:sp>
      <p:sp>
        <p:nvSpPr>
          <p:cNvPr id="10" name="矩形 9"/>
          <p:cNvSpPr/>
          <p:nvPr/>
        </p:nvSpPr>
        <p:spPr>
          <a:xfrm>
            <a:off x="14461084" y="10312400"/>
            <a:ext cx="4334931" cy="1371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2438430"/>
            <a:r>
              <a:rPr kumimoji="1" lang="en-US" altLang="zh-CN" sz="4800" dirty="0">
                <a:solidFill>
                  <a:prstClr val="white"/>
                </a:solidFill>
              </a:rPr>
              <a:t>CDN</a:t>
            </a:r>
            <a:r>
              <a:rPr kumimoji="1" lang="zh-CN" altLang="en-US" sz="4800" dirty="0">
                <a:solidFill>
                  <a:prstClr val="white"/>
                </a:solidFill>
              </a:rPr>
              <a:t>命中率</a:t>
            </a:r>
          </a:p>
        </p:txBody>
      </p:sp>
      <p:sp>
        <p:nvSpPr>
          <p:cNvPr id="11" name="矩形 10"/>
          <p:cNvSpPr/>
          <p:nvPr/>
        </p:nvSpPr>
        <p:spPr>
          <a:xfrm>
            <a:off x="19134684" y="10312400"/>
            <a:ext cx="4334931" cy="1371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en-US" altLang="zh-CN" sz="4800" dirty="0">
                <a:solidFill>
                  <a:prstClr val="white"/>
                </a:solidFill>
              </a:rPr>
              <a:t>DNS</a:t>
            </a:r>
            <a:r>
              <a:rPr kumimoji="1" lang="zh-CN" altLang="en-US" sz="4800" dirty="0">
                <a:solidFill>
                  <a:prstClr val="white"/>
                </a:solidFill>
              </a:rPr>
              <a:t>劫持</a:t>
            </a:r>
          </a:p>
        </p:txBody>
      </p:sp>
      <p:sp>
        <p:nvSpPr>
          <p:cNvPr id="12" name="矩形 11"/>
          <p:cNvSpPr/>
          <p:nvPr/>
        </p:nvSpPr>
        <p:spPr>
          <a:xfrm>
            <a:off x="9915087" y="10312400"/>
            <a:ext cx="4334931" cy="1371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2438430"/>
            <a:r>
              <a:rPr kumimoji="1" lang="zh-CN" altLang="en-US" sz="4800" dirty="0">
                <a:solidFill>
                  <a:prstClr val="white"/>
                </a:solidFill>
              </a:rPr>
              <a:t>页面加载</a:t>
            </a:r>
          </a:p>
        </p:txBody>
      </p:sp>
      <p:pic>
        <p:nvPicPr>
          <p:cNvPr id="13" name="图片 12"/>
          <p:cNvPicPr>
            <a:picLocks noChangeAspect="1"/>
          </p:cNvPicPr>
          <p:nvPr/>
        </p:nvPicPr>
        <p:blipFill>
          <a:blip r:embed="rId4"/>
          <a:stretch>
            <a:fillRect/>
          </a:stretch>
        </p:blipFill>
        <p:spPr>
          <a:xfrm>
            <a:off x="11999980" y="2825552"/>
            <a:ext cx="12124269" cy="6668928"/>
          </a:xfrm>
          <a:prstGeom prst="rect">
            <a:avLst/>
          </a:prstGeom>
          <a:ln>
            <a:noFill/>
          </a:ln>
          <a:effectLst>
            <a:outerShdw blurRad="292100" dist="139700" dir="2700000" algn="tl" rotWithShape="0">
              <a:srgbClr val="333333">
                <a:alpha val="65000"/>
              </a:srgbClr>
            </a:outerShdw>
          </a:effectLst>
        </p:spPr>
      </p:pic>
      <p:sp>
        <p:nvSpPr>
          <p:cNvPr id="14" name="标题 1"/>
          <p:cNvSpPr txBox="1">
            <a:spLocks/>
          </p:cNvSpPr>
          <p:nvPr/>
        </p:nvSpPr>
        <p:spPr>
          <a:xfrm>
            <a:off x="11408835" y="304800"/>
            <a:ext cx="12289365" cy="2123658"/>
          </a:xfrm>
          <a:prstGeom prst="rect">
            <a:avLst/>
          </a:prstGeom>
          <a:effectLst>
            <a:outerShdw blurRad="50800" dist="38100" dir="8100000" algn="tr" rotWithShape="0">
              <a:prstClr val="black">
                <a:alpha val="40000"/>
              </a:prstClr>
            </a:outerShdw>
          </a:effectLst>
        </p:spPr>
        <p:txBody>
          <a:bodyPr wrap="square">
            <a:spAutoFit/>
          </a:bodyPr>
          <a:lstStyle>
            <a:defPPr>
              <a:defRPr lang="en-US"/>
            </a:defPPr>
            <a:lvl1pPr algn="r">
              <a:defRPr sz="280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sz="6600" dirty="0" smtClean="0">
                <a:solidFill>
                  <a:schemeClr val="tx1"/>
                </a:solidFill>
              </a:rPr>
              <a:t>多</a:t>
            </a:r>
            <a:r>
              <a:rPr lang="zh-CN" altLang="en-US" sz="6600" dirty="0">
                <a:solidFill>
                  <a:schemeClr val="tx1"/>
                </a:solidFill>
              </a:rPr>
              <a:t>维度服务质量展示</a:t>
            </a:r>
            <a:r>
              <a:rPr lang="en-US" altLang="zh-CN" sz="6600" dirty="0">
                <a:solidFill>
                  <a:schemeClr val="tx1"/>
                </a:solidFill>
              </a:rPr>
              <a:t/>
            </a:r>
            <a:br>
              <a:rPr lang="en-US" altLang="zh-CN" sz="6600" dirty="0">
                <a:solidFill>
                  <a:schemeClr val="tx1"/>
                </a:solidFill>
              </a:rPr>
            </a:br>
            <a:endParaRPr lang="zh-CN" altLang="en-US" sz="6600" dirty="0">
              <a:solidFill>
                <a:schemeClr val="tx1"/>
              </a:solidFill>
            </a:endParaRPr>
          </a:p>
        </p:txBody>
      </p:sp>
    </p:spTree>
    <p:extLst>
      <p:ext uri="{BB962C8B-B14F-4D97-AF65-F5344CB8AC3E}">
        <p14:creationId xmlns:p14="http://schemas.microsoft.com/office/powerpoint/2010/main" val="140293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1600" y="299589"/>
            <a:ext cx="14465629" cy="1107996"/>
          </a:xfrm>
          <a:prstGeom prst="rect">
            <a:avLst/>
          </a:prstGeom>
          <a:effectLst>
            <a:outerShdw blurRad="50800" dist="38100" dir="8100000" algn="tr" rotWithShape="0">
              <a:prstClr val="black">
                <a:alpha val="40000"/>
              </a:prstClr>
            </a:outerShdw>
          </a:effectLst>
        </p:spPr>
        <p:txBody>
          <a:bodyPr wrap="square">
            <a:spAutoFit/>
          </a:bodyPr>
          <a:lstStyle/>
          <a:p>
            <a:pPr algn="r"/>
            <a:r>
              <a:rPr lang="zh-CN" altLang="en-US" sz="6600" smtClean="0">
                <a:solidFill>
                  <a:schemeClr val="tx1"/>
                </a:solidFill>
                <a:latin typeface="微软雅黑" panose="020B0503020204020204" pitchFamily="34" charset="-122"/>
                <a:ea typeface="微软雅黑" panose="020B0503020204020204" pitchFamily="34" charset="-122"/>
                <a:sym typeface="时尚中黑简体" panose="01010104010101010101" pitchFamily="2" charset="-122"/>
              </a:rPr>
              <a:t>面向内部网络安全</a:t>
            </a:r>
            <a:r>
              <a:rPr lang="zh-CN" altLang="en-US" sz="6600" dirty="0">
                <a:solidFill>
                  <a:schemeClr val="tx1"/>
                </a:solidFill>
                <a:latin typeface="微软雅黑" panose="020B0503020204020204" pitchFamily="34" charset="-122"/>
                <a:ea typeface="微软雅黑" panose="020B0503020204020204" pitchFamily="34" charset="-122"/>
                <a:sym typeface="时尚中黑简体" panose="01010104010101010101" pitchFamily="2" charset="-122"/>
              </a:rPr>
              <a:t>大数据分析的数据源</a:t>
            </a:r>
            <a:endParaRPr lang="en-US" altLang="zh-CN" sz="6600" dirty="0">
              <a:solidFill>
                <a:schemeClr val="tx1"/>
              </a:solidFill>
              <a:latin typeface="微软雅黑" panose="020B0503020204020204" pitchFamily="34" charset="-122"/>
              <a:ea typeface="微软雅黑" panose="020B0503020204020204" pitchFamily="34" charset="-122"/>
              <a:sym typeface="时尚中黑简体" panose="01010104010101010101" pitchFamily="2" charset="-122"/>
            </a:endParaRPr>
          </a:p>
        </p:txBody>
      </p:sp>
      <p:sp>
        <p:nvSpPr>
          <p:cNvPr id="4" name="AutoShape 2" descr="“security intelligence”的图片搜索结果"/>
          <p:cNvSpPr>
            <a:spLocks noChangeAspect="1" noChangeArrowheads="1"/>
          </p:cNvSpPr>
          <p:nvPr/>
        </p:nvSpPr>
        <p:spPr bwMode="auto">
          <a:xfrm>
            <a:off x="414867" y="-385234"/>
            <a:ext cx="812800" cy="8128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243840" tIns="121920" rIns="243840" bIns="121920" numCol="1" anchor="t" anchorCtr="0" compatLnSpc="1">
            <a:prstTxWarp prst="textNoShape">
              <a:avLst/>
            </a:prstTxWarp>
          </a:bodyPr>
          <a:lstStyle/>
          <a:p>
            <a:endParaRPr lang="zh-CN" altLang="en-US" sz="12267"/>
          </a:p>
        </p:txBody>
      </p:sp>
      <p:sp>
        <p:nvSpPr>
          <p:cNvPr id="3" name="AutoShape 6" descr="如何防止web应用DOS攻击?"/>
          <p:cNvSpPr>
            <a:spLocks noChangeAspect="1" noChangeArrowheads="1"/>
          </p:cNvSpPr>
          <p:nvPr/>
        </p:nvSpPr>
        <p:spPr bwMode="auto">
          <a:xfrm>
            <a:off x="821267" y="21167"/>
            <a:ext cx="812800" cy="8128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243840" tIns="121920" rIns="243840" bIns="121920" numCol="1" anchor="t" anchorCtr="0" compatLnSpc="1">
            <a:prstTxWarp prst="textNoShape">
              <a:avLst/>
            </a:prstTxWarp>
          </a:bodyPr>
          <a:lstStyle/>
          <a:p>
            <a:endParaRPr lang="zh-CN" altLang="en-US" sz="12267"/>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1" y="1981200"/>
            <a:ext cx="19061576" cy="11588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0970995"/>
      </p:ext>
    </p:extLst>
  </p:cSld>
  <p:clrMapOvr>
    <a:masterClrMapping/>
  </p:clrMapOvr>
  <p:transition spd="slow" advTm="3000">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982200" y="292701"/>
            <a:ext cx="13825536" cy="1107996"/>
          </a:xfrm>
          <a:prstGeom prst="rect">
            <a:avLst/>
          </a:prstGeom>
          <a:effectLst>
            <a:outerShdw blurRad="50800" dist="38100" dir="8100000" algn="tr" rotWithShape="0">
              <a:prstClr val="black">
                <a:alpha val="40000"/>
              </a:prstClr>
            </a:outerShdw>
          </a:effectLst>
        </p:spPr>
        <p:txBody>
          <a:bodyPr wrap="square">
            <a:spAutoFit/>
          </a:bodyPr>
          <a:lstStyle/>
          <a:p>
            <a:pPr algn="r"/>
            <a:r>
              <a:rPr lang="zh-CN" altLang="en-US" sz="6600" dirty="0">
                <a:solidFill>
                  <a:schemeClr val="tx1"/>
                </a:solidFill>
                <a:latin typeface="微软雅黑" panose="020B0503020204020204" pitchFamily="34" charset="-122"/>
                <a:ea typeface="微软雅黑" panose="020B0503020204020204" pitchFamily="34" charset="-122"/>
                <a:sym typeface="时尚中黑简体" panose="01010104010101010101" pitchFamily="2" charset="-122"/>
              </a:rPr>
              <a:t>面向安全大数据分析的行为建模</a:t>
            </a:r>
            <a:endParaRPr lang="en-US" altLang="zh-CN" sz="6600" dirty="0">
              <a:solidFill>
                <a:schemeClr val="tx1"/>
              </a:solidFill>
              <a:latin typeface="微软雅黑" panose="020B0503020204020204" pitchFamily="34" charset="-122"/>
              <a:ea typeface="微软雅黑" panose="020B0503020204020204" pitchFamily="34" charset="-122"/>
              <a:sym typeface="时尚中黑简体" panose="01010104010101010101" pitchFamily="2" charset="-122"/>
            </a:endParaRPr>
          </a:p>
        </p:txBody>
      </p:sp>
      <p:sp>
        <p:nvSpPr>
          <p:cNvPr id="4" name="AutoShape 2" descr="“security intelligence”的图片搜索结果"/>
          <p:cNvSpPr>
            <a:spLocks noChangeAspect="1" noChangeArrowheads="1"/>
          </p:cNvSpPr>
          <p:nvPr/>
        </p:nvSpPr>
        <p:spPr bwMode="auto">
          <a:xfrm>
            <a:off x="414867" y="-385234"/>
            <a:ext cx="812800" cy="8128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243840" tIns="121920" rIns="243840" bIns="121920" numCol="1" anchor="t" anchorCtr="0" compatLnSpc="1">
            <a:prstTxWarp prst="textNoShape">
              <a:avLst/>
            </a:prstTxWarp>
          </a:bodyPr>
          <a:lstStyle/>
          <a:p>
            <a:endParaRPr lang="zh-CN" altLang="en-US" sz="12267"/>
          </a:p>
        </p:txBody>
      </p:sp>
      <p:sp>
        <p:nvSpPr>
          <p:cNvPr id="3" name="AutoShape 6" descr="如何防止web应用DOS攻击?"/>
          <p:cNvSpPr>
            <a:spLocks noChangeAspect="1" noChangeArrowheads="1"/>
          </p:cNvSpPr>
          <p:nvPr/>
        </p:nvSpPr>
        <p:spPr bwMode="auto">
          <a:xfrm>
            <a:off x="821267" y="21167"/>
            <a:ext cx="812800" cy="8128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243840" tIns="121920" rIns="243840" bIns="121920" numCol="1" anchor="t" anchorCtr="0" compatLnSpc="1">
            <a:prstTxWarp prst="textNoShape">
              <a:avLst/>
            </a:prstTxWarp>
          </a:bodyPr>
          <a:lstStyle/>
          <a:p>
            <a:endParaRPr lang="zh-CN" altLang="en-US" sz="12267"/>
          </a:p>
        </p:txBody>
      </p:sp>
      <p:sp>
        <p:nvSpPr>
          <p:cNvPr id="7" name="文本框 6"/>
          <p:cNvSpPr txBox="1"/>
          <p:nvPr/>
        </p:nvSpPr>
        <p:spPr>
          <a:xfrm>
            <a:off x="670721" y="2057400"/>
            <a:ext cx="22722680" cy="5632311"/>
          </a:xfrm>
          <a:prstGeom prst="rect">
            <a:avLst/>
          </a:prstGeom>
          <a:noFill/>
        </p:spPr>
        <p:txBody>
          <a:bodyPr wrap="square" rtlCol="0">
            <a:spAutoFit/>
          </a:bodyPr>
          <a:lstStyle/>
          <a:p>
            <a:r>
              <a:rPr lang="zh-CN" altLang="en-US" sz="7200" dirty="0"/>
              <a:t>异常行为定义：</a:t>
            </a:r>
            <a:endParaRPr lang="en-US" altLang="zh-CN" sz="7200" dirty="0"/>
          </a:p>
          <a:p>
            <a:r>
              <a:rPr lang="zh-CN" altLang="en-US" sz="7200" dirty="0"/>
              <a:t>       以不正确的</a:t>
            </a:r>
            <a:r>
              <a:rPr lang="zh-CN" altLang="en-US" sz="7200" dirty="0">
                <a:solidFill>
                  <a:srgbClr val="FF0000"/>
                </a:solidFill>
              </a:rPr>
              <a:t>身份</a:t>
            </a:r>
            <a:r>
              <a:rPr lang="zh-CN" altLang="en-US" sz="7200" dirty="0"/>
              <a:t>，在不正确的</a:t>
            </a:r>
            <a:r>
              <a:rPr lang="zh-CN" altLang="en-US" sz="7200" dirty="0">
                <a:solidFill>
                  <a:srgbClr val="FF0000"/>
                </a:solidFill>
              </a:rPr>
              <a:t>时间</a:t>
            </a:r>
            <a:r>
              <a:rPr lang="zh-CN" altLang="en-US" sz="7200" dirty="0"/>
              <a:t>，从不正确的</a:t>
            </a:r>
            <a:r>
              <a:rPr lang="zh-CN" altLang="en-US" sz="7200" dirty="0">
                <a:solidFill>
                  <a:srgbClr val="FF0000"/>
                </a:solidFill>
              </a:rPr>
              <a:t>位置</a:t>
            </a:r>
            <a:r>
              <a:rPr lang="zh-CN" altLang="en-US" sz="7200" dirty="0"/>
              <a:t>（通过不正确的渠道），以不正确的</a:t>
            </a:r>
            <a:r>
              <a:rPr lang="zh-CN" altLang="en-US" sz="7200" dirty="0">
                <a:solidFill>
                  <a:srgbClr val="FF0000"/>
                </a:solidFill>
              </a:rPr>
              <a:t>方式</a:t>
            </a:r>
            <a:r>
              <a:rPr lang="zh-CN" altLang="en-US" sz="7200" dirty="0"/>
              <a:t>对非授权的</a:t>
            </a:r>
            <a:r>
              <a:rPr lang="zh-CN" altLang="en-US" sz="7200" dirty="0">
                <a:solidFill>
                  <a:srgbClr val="FF0000"/>
                </a:solidFill>
              </a:rPr>
              <a:t>资源</a:t>
            </a:r>
            <a:r>
              <a:rPr lang="zh-CN" altLang="en-US" sz="7200" dirty="0"/>
              <a:t>进行不合规的</a:t>
            </a:r>
            <a:r>
              <a:rPr lang="zh-CN" altLang="en-US" sz="7200" dirty="0">
                <a:solidFill>
                  <a:srgbClr val="FF0000"/>
                </a:solidFill>
              </a:rPr>
              <a:t>操作</a:t>
            </a:r>
          </a:p>
          <a:p>
            <a:endParaRPr lang="zh-CN" altLang="en-US" sz="7200" dirty="0"/>
          </a:p>
        </p:txBody>
      </p:sp>
      <p:sp>
        <p:nvSpPr>
          <p:cNvPr id="8" name="椭圆 7"/>
          <p:cNvSpPr/>
          <p:nvPr/>
        </p:nvSpPr>
        <p:spPr>
          <a:xfrm>
            <a:off x="8735617" y="6768600"/>
            <a:ext cx="6885383" cy="6064566"/>
          </a:xfrm>
          <a:prstGeom prst="ellipse">
            <a:avLst/>
          </a:prstGeom>
          <a:pattFill prst="zigZag">
            <a:fgClr>
              <a:srgbClr val="92BCC2"/>
            </a:fgClr>
            <a:bgClr>
              <a:schemeClr val="bg1"/>
            </a:bgClr>
          </a:patt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267"/>
          </a:p>
        </p:txBody>
      </p:sp>
      <p:sp>
        <p:nvSpPr>
          <p:cNvPr id="9" name="椭圆 8"/>
          <p:cNvSpPr/>
          <p:nvPr/>
        </p:nvSpPr>
        <p:spPr>
          <a:xfrm>
            <a:off x="4343400" y="8009252"/>
            <a:ext cx="3264360" cy="3264363"/>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467" dirty="0">
                <a:solidFill>
                  <a:schemeClr val="tx1"/>
                </a:solidFill>
              </a:rPr>
              <a:t>主体</a:t>
            </a:r>
          </a:p>
        </p:txBody>
      </p:sp>
      <p:pic>
        <p:nvPicPr>
          <p:cNvPr id="13" name="Picture 2" descr="C:\Users\Tivoli\AppData\Local\Microsoft\Windows\Temporary Internet Files\Content.IE5\IIXOOKFU\MC90043153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3593" y="6248400"/>
            <a:ext cx="1819608" cy="24945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ivoli\AppData\Local\Microsoft\Windows\Temporary Internet Files\Content.IE5\AC59Q0OQ\MC90008932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42565" y="6688272"/>
            <a:ext cx="2409856" cy="2084832"/>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10982735" y="11273615"/>
            <a:ext cx="2098651" cy="1241430"/>
          </a:xfrm>
          <a:prstGeom prst="rect">
            <a:avLst/>
          </a:prstGeom>
        </p:spPr>
        <p:txBody>
          <a:bodyPr wrap="none">
            <a:spAutoFit/>
          </a:bodyPr>
          <a:lstStyle/>
          <a:p>
            <a:r>
              <a:rPr lang="zh-CN" altLang="en-US" sz="7467" dirty="0"/>
              <a:t>方式</a:t>
            </a:r>
          </a:p>
        </p:txBody>
      </p:sp>
      <p:sp>
        <p:nvSpPr>
          <p:cNvPr id="18" name="右箭头 17"/>
          <p:cNvSpPr/>
          <p:nvPr/>
        </p:nvSpPr>
        <p:spPr bwMode="auto">
          <a:xfrm>
            <a:off x="9084784" y="8601784"/>
            <a:ext cx="6395848" cy="248332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3840" tIns="121920" rIns="243840" bIns="121920" numCol="1" rtlCol="0" anchor="t" anchorCtr="0" compatLnSpc="1">
            <a:prstTxWarp prst="textNoShape">
              <a:avLst/>
            </a:prstTxWarp>
          </a:bodyPr>
          <a:lstStyle/>
          <a:p>
            <a:pPr algn="l" defTabSz="2438430" hangingPunct="1"/>
            <a:r>
              <a:rPr lang="zh-CN" altLang="en-US" sz="7467" dirty="0">
                <a:solidFill>
                  <a:schemeClr val="tx1"/>
                </a:solidFill>
                <a:latin typeface="微软雅黑" panose="020B0503020204020204" pitchFamily="34" charset="-122"/>
                <a:ea typeface="微软雅黑" panose="020B0503020204020204" pitchFamily="34" charset="-122"/>
              </a:rPr>
              <a:t>   </a:t>
            </a:r>
            <a:r>
              <a:rPr lang="zh-CN" altLang="en-US" sz="7467" dirty="0">
                <a:solidFill>
                  <a:schemeClr val="bg1"/>
                </a:solidFill>
                <a:latin typeface="微软雅黑" panose="020B0503020204020204" pitchFamily="34" charset="-122"/>
                <a:ea typeface="微软雅黑" panose="020B0503020204020204" pitchFamily="34" charset="-122"/>
              </a:rPr>
              <a:t>操作</a:t>
            </a:r>
          </a:p>
        </p:txBody>
      </p:sp>
      <p:sp>
        <p:nvSpPr>
          <p:cNvPr id="19" name="圆角矩形 18"/>
          <p:cNvSpPr/>
          <p:nvPr/>
        </p:nvSpPr>
        <p:spPr bwMode="auto">
          <a:xfrm>
            <a:off x="16531785" y="8773104"/>
            <a:ext cx="3264363" cy="1842760"/>
          </a:xfrm>
          <a:prstGeom prst="roundRect">
            <a:avLst/>
          </a:prstGeom>
          <a:solidFill>
            <a:schemeClr val="bg2">
              <a:lumMod val="75000"/>
            </a:schemeClr>
          </a:solidFill>
          <a:ln>
            <a:solidFill>
              <a:schemeClr val="bg2">
                <a:lumMod val="50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467" dirty="0">
                <a:solidFill>
                  <a:schemeClr val="accent4"/>
                </a:solidFill>
              </a:rPr>
              <a:t>客体</a:t>
            </a:r>
          </a:p>
        </p:txBody>
      </p:sp>
    </p:spTree>
    <p:extLst>
      <p:ext uri="{BB962C8B-B14F-4D97-AF65-F5344CB8AC3E}">
        <p14:creationId xmlns:p14="http://schemas.microsoft.com/office/powerpoint/2010/main" val="220027101"/>
      </p:ext>
    </p:extLst>
  </p:cSld>
  <p:clrMapOvr>
    <a:masterClrMapping/>
  </p:clrMapOvr>
  <p:transition spd="slow" advTm="3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repeatCount="2000" fill="hold" grpId="0"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repeatCount="2000" fill="remove" nodeType="clickEffect">
                                  <p:stCondLst>
                                    <p:cond delay="0"/>
                                  </p:stCondLst>
                                  <p:childTnLst>
                                    <p:animEffect transition="out" filter="fade">
                                      <p:cBhvr>
                                        <p:cTn id="16" dur="500" tmFilter="0, 0; .2, .5; .8, .5; 1, 0"/>
                                        <p:tgtEl>
                                          <p:spTgt spid="13"/>
                                        </p:tgtEl>
                                      </p:cBhvr>
                                    </p:animEffect>
                                    <p:animScale>
                                      <p:cBhvr>
                                        <p:cTn id="17" dur="250" autoRev="1" fill="hold"/>
                                        <p:tgtEl>
                                          <p:spTgt spid="13"/>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repeatCount="2000" fill="hold" nodeType="clickEffect">
                                  <p:stCondLst>
                                    <p:cond delay="0"/>
                                  </p:stCondLst>
                                  <p:childTnLst>
                                    <p:animEffect transition="out" filter="fade">
                                      <p:cBhvr>
                                        <p:cTn id="21" dur="500" tmFilter="0, 0; .2, .5; .8, .5; 1, 0"/>
                                        <p:tgtEl>
                                          <p:spTgt spid="14"/>
                                        </p:tgtEl>
                                      </p:cBhvr>
                                    </p:animEffect>
                                    <p:animScale>
                                      <p:cBhvr>
                                        <p:cTn id="22"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627434" y="3729017"/>
            <a:ext cx="6922568" cy="6858469"/>
          </a:xfrm>
          <a:prstGeom prst="rect">
            <a:avLst/>
          </a:prstGeom>
        </p:spPr>
      </p:pic>
      <p:sp>
        <p:nvSpPr>
          <p:cNvPr id="4" name="等腰三角形 3"/>
          <p:cNvSpPr/>
          <p:nvPr>
            <p:custDataLst>
              <p:tags r:id="rId2"/>
            </p:custDataLst>
          </p:nvPr>
        </p:nvSpPr>
        <p:spPr>
          <a:xfrm>
            <a:off x="10991940" y="13711576"/>
            <a:ext cx="2404088" cy="1376024"/>
          </a:xfrm>
          <a:prstGeom prst="triangle">
            <a:avLst/>
          </a:prstGeom>
          <a:solidFill>
            <a:srgbClr val="D9D9D9"/>
          </a:solidFill>
        </p:spPr>
        <p:txBody>
          <a:bodyPr rot="0" spcFirstLastPara="0" vertOverflow="overflow" horzOverflow="overflow" vert="horz" wrap="square" lIns="182880" tIns="91440" rIns="182880" bIns="91440" numCol="1" spcCol="0" rtlCol="0" fromWordArt="0" anchor="ctr" anchorCtr="0" forceAA="0" compatLnSpc="1">
            <a:normAutofit fontScale="75000" lnSpcReduction="20000"/>
          </a:bodyPr>
          <a:lstStyle/>
          <a:p>
            <a:pPr algn="just">
              <a:lnSpc>
                <a:spcPct val="130000"/>
              </a:lnSpc>
            </a:pPr>
            <a:endParaRPr lang="zh-CN" altLang="en-US" sz="4000" dirty="0" err="1">
              <a:solidFill>
                <a:srgbClr val="FFFFFF"/>
              </a:solidFill>
            </a:endParaRPr>
          </a:p>
        </p:txBody>
      </p:sp>
      <p:cxnSp>
        <p:nvCxnSpPr>
          <p:cNvPr id="6" name="直接连接符 5"/>
          <p:cNvCxnSpPr>
            <a:endCxn id="11" idx="4"/>
          </p:cNvCxnSpPr>
          <p:nvPr>
            <p:custDataLst>
              <p:tags r:id="rId3"/>
            </p:custDataLst>
          </p:nvPr>
        </p:nvCxnSpPr>
        <p:spPr>
          <a:xfrm flipH="1" flipV="1">
            <a:off x="12193979" y="6052029"/>
            <a:ext cx="5" cy="7659544"/>
          </a:xfrm>
          <a:prstGeom prst="line">
            <a:avLst/>
          </a:prstGeom>
          <a:ln w="19050">
            <a:solidFill>
              <a:srgbClr val="D9D9D9"/>
            </a:solidFill>
            <a:prstDash val="sysDash"/>
          </a:ln>
        </p:spPr>
        <p:style>
          <a:lnRef idx="1">
            <a:schemeClr val="accent1"/>
          </a:lnRef>
          <a:fillRef idx="0">
            <a:schemeClr val="accent1"/>
          </a:fillRef>
          <a:effectRef idx="0">
            <a:schemeClr val="accent1"/>
          </a:effectRef>
          <a:fontRef idx="minor">
            <a:schemeClr val="tx1"/>
          </a:fontRef>
        </p:style>
      </p:cxnSp>
      <p:sp>
        <p:nvSpPr>
          <p:cNvPr id="11" name="椭圆 10"/>
          <p:cNvSpPr/>
          <p:nvPr>
            <p:custDataLst>
              <p:tags r:id="rId4"/>
            </p:custDataLst>
          </p:nvPr>
        </p:nvSpPr>
        <p:spPr>
          <a:xfrm>
            <a:off x="12005173" y="5674412"/>
            <a:ext cx="377616" cy="377616"/>
          </a:xfrm>
          <a:prstGeom prst="ellipse">
            <a:avLst/>
          </a:prstGeom>
          <a:solidFill>
            <a:srgbClr val="D9D9D9"/>
          </a:solidFill>
        </p:spPr>
        <p:txBody>
          <a:bodyPr rot="0" spcFirstLastPara="0" vertOverflow="overflow" horzOverflow="overflow" vert="horz" wrap="square" lIns="182880" tIns="91440" rIns="182880" bIns="91440" numCol="1" spcCol="0" rtlCol="0" fromWordArt="0" anchor="ctr" anchorCtr="0" forceAA="0" compatLnSpc="1">
            <a:normAutofit fontScale="25000" lnSpcReduction="20000"/>
          </a:bodyPr>
          <a:lstStyle/>
          <a:p>
            <a:pPr algn="just">
              <a:lnSpc>
                <a:spcPct val="130000"/>
              </a:lnSpc>
            </a:pPr>
            <a:endParaRPr lang="zh-CN" altLang="en-US" sz="4000" dirty="0" err="1">
              <a:solidFill>
                <a:srgbClr val="FFFFFF"/>
              </a:solidFill>
            </a:endParaRPr>
          </a:p>
        </p:txBody>
      </p:sp>
      <p:sp>
        <p:nvSpPr>
          <p:cNvPr id="12" name="椭圆 11"/>
          <p:cNvSpPr/>
          <p:nvPr>
            <p:custDataLst>
              <p:tags r:id="rId5"/>
            </p:custDataLst>
          </p:nvPr>
        </p:nvSpPr>
        <p:spPr>
          <a:xfrm>
            <a:off x="12005173" y="8295484"/>
            <a:ext cx="377616" cy="377616"/>
          </a:xfrm>
          <a:prstGeom prst="ellipse">
            <a:avLst/>
          </a:prstGeom>
          <a:solidFill>
            <a:srgbClr val="D9D9D9"/>
          </a:solidFill>
        </p:spPr>
        <p:txBody>
          <a:bodyPr rot="0" spcFirstLastPara="0" vertOverflow="overflow" horzOverflow="overflow" vert="horz" wrap="square" lIns="182880" tIns="91440" rIns="182880" bIns="91440" numCol="1" spcCol="0" rtlCol="0" fromWordArt="0" anchor="ctr" anchorCtr="0" forceAA="0" compatLnSpc="1">
            <a:normAutofit fontScale="25000" lnSpcReduction="20000"/>
          </a:bodyPr>
          <a:lstStyle/>
          <a:p>
            <a:pPr algn="just">
              <a:lnSpc>
                <a:spcPct val="130000"/>
              </a:lnSpc>
            </a:pPr>
            <a:endParaRPr lang="zh-CN" altLang="en-US" sz="4000" dirty="0" err="1">
              <a:solidFill>
                <a:srgbClr val="FFFFFF"/>
              </a:solidFill>
            </a:endParaRPr>
          </a:p>
        </p:txBody>
      </p:sp>
      <p:sp>
        <p:nvSpPr>
          <p:cNvPr id="13" name="椭圆 12"/>
          <p:cNvSpPr/>
          <p:nvPr>
            <p:custDataLst>
              <p:tags r:id="rId6"/>
            </p:custDataLst>
          </p:nvPr>
        </p:nvSpPr>
        <p:spPr>
          <a:xfrm>
            <a:off x="12005173" y="10916553"/>
            <a:ext cx="377616" cy="377616"/>
          </a:xfrm>
          <a:prstGeom prst="ellipse">
            <a:avLst/>
          </a:prstGeom>
          <a:solidFill>
            <a:srgbClr val="D9D9D9"/>
          </a:solidFill>
        </p:spPr>
        <p:txBody>
          <a:bodyPr rot="0" spcFirstLastPara="0" vertOverflow="overflow" horzOverflow="overflow" vert="horz" wrap="square" lIns="182880" tIns="91440" rIns="182880" bIns="91440" numCol="1" spcCol="0" rtlCol="0" fromWordArt="0" anchor="ctr" anchorCtr="0" forceAA="0" compatLnSpc="1">
            <a:normAutofit fontScale="25000" lnSpcReduction="20000"/>
          </a:bodyPr>
          <a:lstStyle/>
          <a:p>
            <a:pPr algn="just">
              <a:lnSpc>
                <a:spcPct val="130000"/>
              </a:lnSpc>
            </a:pPr>
            <a:endParaRPr lang="zh-CN" altLang="en-US" sz="4000" dirty="0" err="1">
              <a:solidFill>
                <a:srgbClr val="FFFFFF"/>
              </a:solidFill>
            </a:endParaRPr>
          </a:p>
        </p:txBody>
      </p:sp>
      <p:grpSp>
        <p:nvGrpSpPr>
          <p:cNvPr id="39" name="组合 38"/>
          <p:cNvGrpSpPr/>
          <p:nvPr>
            <p:custDataLst>
              <p:tags r:id="rId7"/>
            </p:custDataLst>
          </p:nvPr>
        </p:nvGrpSpPr>
        <p:grpSpPr>
          <a:xfrm>
            <a:off x="868031" y="6401529"/>
            <a:ext cx="7720621" cy="1624144"/>
            <a:chOff x="941044" y="4414056"/>
            <a:chExt cx="3542508" cy="745218"/>
          </a:xfrm>
          <a:solidFill>
            <a:schemeClr val="accent6">
              <a:lumMod val="40000"/>
              <a:lumOff val="60000"/>
            </a:schemeClr>
          </a:solidFill>
        </p:grpSpPr>
        <p:sp>
          <p:nvSpPr>
            <p:cNvPr id="26" name="任意多边形 25"/>
            <p:cNvSpPr/>
            <p:nvPr>
              <p:custDataLst>
                <p:tags r:id="rId15"/>
              </p:custDataLst>
            </p:nvPr>
          </p:nvSpPr>
          <p:spPr>
            <a:xfrm>
              <a:off x="3810676" y="4414056"/>
              <a:ext cx="672876" cy="745218"/>
            </a:xfrm>
            <a:custGeom>
              <a:avLst/>
              <a:gdLst>
                <a:gd name="connsiteX0" fmla="*/ 0 w 672876"/>
                <a:gd name="connsiteY0" fmla="*/ 0 h 457200"/>
                <a:gd name="connsiteX1" fmla="*/ 444276 w 672876"/>
                <a:gd name="connsiteY1" fmla="*/ 0 h 457200"/>
                <a:gd name="connsiteX2" fmla="*/ 672876 w 672876"/>
                <a:gd name="connsiteY2" fmla="*/ 228600 h 457200"/>
                <a:gd name="connsiteX3" fmla="*/ 444276 w 672876"/>
                <a:gd name="connsiteY3" fmla="*/ 457200 h 457200"/>
                <a:gd name="connsiteX4" fmla="*/ 0 w 672876"/>
                <a:gd name="connsiteY4" fmla="*/ 457200 h 457200"/>
                <a:gd name="connsiteX5" fmla="*/ 228600 w 672876"/>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876" h="457200">
                  <a:moveTo>
                    <a:pt x="0" y="0"/>
                  </a:moveTo>
                  <a:lnTo>
                    <a:pt x="444276" y="0"/>
                  </a:lnTo>
                  <a:lnTo>
                    <a:pt x="672876" y="228600"/>
                  </a:lnTo>
                  <a:lnTo>
                    <a:pt x="444276" y="457200"/>
                  </a:lnTo>
                  <a:lnTo>
                    <a:pt x="0" y="457200"/>
                  </a:lnTo>
                  <a:lnTo>
                    <a:pt x="228600" y="228600"/>
                  </a:lnTo>
                  <a:close/>
                </a:path>
              </a:pathLst>
            </a:custGeom>
            <a:solidFill>
              <a:srgbClr val="E46C0A"/>
            </a:solidFill>
          </p:spPr>
          <p:txBody>
            <a:bodyPr rot="0" spcFirstLastPara="0" vertOverflow="overflow" horzOverflow="overflow" vert="horz" wrap="square" lIns="144000" tIns="0" rIns="0" bIns="0" numCol="1" spcCol="0" rtlCol="0" fromWordArt="0" anchor="ctr" anchorCtr="0" forceAA="0" compatLnSpc="1">
              <a:normAutofit/>
            </a:bodyPr>
            <a:lstStyle/>
            <a:p>
              <a:pPr algn="ctr"/>
              <a:endParaRPr lang="zh-CN" altLang="en-US" sz="4000" b="1" dirty="0" err="1">
                <a:solidFill>
                  <a:srgbClr val="FFFFFF"/>
                </a:solidFill>
              </a:endParaRPr>
            </a:p>
          </p:txBody>
        </p:sp>
        <p:sp>
          <p:nvSpPr>
            <p:cNvPr id="27" name="任意多边形 26"/>
            <p:cNvSpPr/>
            <p:nvPr>
              <p:custDataLst>
                <p:tags r:id="rId16"/>
              </p:custDataLst>
            </p:nvPr>
          </p:nvSpPr>
          <p:spPr>
            <a:xfrm>
              <a:off x="941044" y="4414056"/>
              <a:ext cx="2974643" cy="745218"/>
            </a:xfrm>
            <a:custGeom>
              <a:avLst/>
              <a:gdLst>
                <a:gd name="connsiteX0" fmla="*/ 0 w 2974643"/>
                <a:gd name="connsiteY0" fmla="*/ 0 h 457200"/>
                <a:gd name="connsiteX1" fmla="*/ 2746043 w 2974643"/>
                <a:gd name="connsiteY1" fmla="*/ 0 h 457200"/>
                <a:gd name="connsiteX2" fmla="*/ 2974643 w 2974643"/>
                <a:gd name="connsiteY2" fmla="*/ 228600 h 457200"/>
                <a:gd name="connsiteX3" fmla="*/ 2746043 w 2974643"/>
                <a:gd name="connsiteY3" fmla="*/ 457200 h 457200"/>
                <a:gd name="connsiteX4" fmla="*/ 0 w 2974643"/>
                <a:gd name="connsiteY4" fmla="*/ 457200 h 457200"/>
                <a:gd name="connsiteX5" fmla="*/ 228600 w 2974643"/>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643" h="457200">
                  <a:moveTo>
                    <a:pt x="0" y="0"/>
                  </a:moveTo>
                  <a:lnTo>
                    <a:pt x="2746043" y="0"/>
                  </a:lnTo>
                  <a:lnTo>
                    <a:pt x="2974643" y="228600"/>
                  </a:lnTo>
                  <a:lnTo>
                    <a:pt x="2746043" y="457200"/>
                  </a:lnTo>
                  <a:lnTo>
                    <a:pt x="0" y="457200"/>
                  </a:lnTo>
                  <a:lnTo>
                    <a:pt x="228600" y="228600"/>
                  </a:lnTo>
                  <a:close/>
                </a:path>
              </a:pathLst>
            </a:custGeom>
            <a:grpFill/>
          </p:spPr>
          <p:txBody>
            <a:bodyPr rot="0" spcFirstLastPara="0" vertOverflow="overflow" horzOverflow="overflow" vert="horz" wrap="square" lIns="432000" tIns="91440" rIns="182880" bIns="91440" numCol="1" spcCol="0" rtlCol="0" fromWordArt="0" anchor="ctr" anchorCtr="0" forceAA="0" compatLnSpc="1">
              <a:normAutofit fontScale="47500" lnSpcReduction="20000"/>
            </a:bodyPr>
            <a:lstStyle/>
            <a:p>
              <a:pPr algn="ctr"/>
              <a:r>
                <a:rPr lang="zh-CN" altLang="en-US" sz="12267" b="1" dirty="0">
                  <a:latin typeface="微软雅黑" charset="0"/>
                  <a:ea typeface="微软雅黑" charset="0"/>
                </a:rPr>
                <a:t>攻防手段立体化</a:t>
              </a:r>
            </a:p>
          </p:txBody>
        </p:sp>
      </p:grpSp>
      <p:grpSp>
        <p:nvGrpSpPr>
          <p:cNvPr id="41" name="组合 40"/>
          <p:cNvGrpSpPr/>
          <p:nvPr>
            <p:custDataLst>
              <p:tags r:id="rId8"/>
            </p:custDataLst>
          </p:nvPr>
        </p:nvGrpSpPr>
        <p:grpSpPr>
          <a:xfrm>
            <a:off x="15694050" y="6401529"/>
            <a:ext cx="7720621" cy="1624144"/>
            <a:chOff x="4658632" y="3696764"/>
            <a:chExt cx="3542508" cy="745218"/>
          </a:xfrm>
        </p:grpSpPr>
        <p:sp>
          <p:nvSpPr>
            <p:cNvPr id="32" name="任意多边形 31"/>
            <p:cNvSpPr/>
            <p:nvPr>
              <p:custDataLst>
                <p:tags r:id="rId13"/>
              </p:custDataLst>
            </p:nvPr>
          </p:nvSpPr>
          <p:spPr>
            <a:xfrm flipH="1">
              <a:off x="4658632" y="3696764"/>
              <a:ext cx="672876" cy="745218"/>
            </a:xfrm>
            <a:custGeom>
              <a:avLst/>
              <a:gdLst>
                <a:gd name="connsiteX0" fmla="*/ 0 w 672876"/>
                <a:gd name="connsiteY0" fmla="*/ 0 h 457200"/>
                <a:gd name="connsiteX1" fmla="*/ 444276 w 672876"/>
                <a:gd name="connsiteY1" fmla="*/ 0 h 457200"/>
                <a:gd name="connsiteX2" fmla="*/ 672876 w 672876"/>
                <a:gd name="connsiteY2" fmla="*/ 228600 h 457200"/>
                <a:gd name="connsiteX3" fmla="*/ 444276 w 672876"/>
                <a:gd name="connsiteY3" fmla="*/ 457200 h 457200"/>
                <a:gd name="connsiteX4" fmla="*/ 0 w 672876"/>
                <a:gd name="connsiteY4" fmla="*/ 457200 h 457200"/>
                <a:gd name="connsiteX5" fmla="*/ 228600 w 672876"/>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876" h="457200">
                  <a:moveTo>
                    <a:pt x="0" y="0"/>
                  </a:moveTo>
                  <a:lnTo>
                    <a:pt x="444276" y="0"/>
                  </a:lnTo>
                  <a:lnTo>
                    <a:pt x="672876" y="228600"/>
                  </a:lnTo>
                  <a:lnTo>
                    <a:pt x="444276" y="457200"/>
                  </a:lnTo>
                  <a:lnTo>
                    <a:pt x="0" y="457200"/>
                  </a:lnTo>
                  <a:lnTo>
                    <a:pt x="228600" y="228600"/>
                  </a:lnTo>
                  <a:close/>
                </a:path>
              </a:pathLst>
            </a:custGeom>
            <a:solidFill>
              <a:schemeClr val="accent3"/>
            </a:solidFill>
          </p:spPr>
          <p:txBody>
            <a:bodyPr rot="0" spcFirstLastPara="0" vertOverflow="overflow" horzOverflow="overflow" vert="horz" wrap="square" lIns="0" tIns="0" rIns="144000" bIns="0" numCol="1" spcCol="0" rtlCol="0" fromWordArt="0" anchor="ctr" anchorCtr="0" forceAA="0" compatLnSpc="1">
              <a:normAutofit/>
            </a:bodyPr>
            <a:lstStyle/>
            <a:p>
              <a:pPr algn="ctr"/>
              <a:endParaRPr lang="zh-CN" altLang="en-US" sz="4000" b="1" dirty="0" err="1">
                <a:solidFill>
                  <a:srgbClr val="FFFFFF"/>
                </a:solidFill>
              </a:endParaRPr>
            </a:p>
          </p:txBody>
        </p:sp>
        <p:sp>
          <p:nvSpPr>
            <p:cNvPr id="33" name="任意多边形 32"/>
            <p:cNvSpPr/>
            <p:nvPr>
              <p:custDataLst>
                <p:tags r:id="rId14"/>
              </p:custDataLst>
            </p:nvPr>
          </p:nvSpPr>
          <p:spPr>
            <a:xfrm flipH="1">
              <a:off x="5226497" y="3696764"/>
              <a:ext cx="2974643" cy="745218"/>
            </a:xfrm>
            <a:custGeom>
              <a:avLst/>
              <a:gdLst>
                <a:gd name="connsiteX0" fmla="*/ 0 w 2974643"/>
                <a:gd name="connsiteY0" fmla="*/ 0 h 457200"/>
                <a:gd name="connsiteX1" fmla="*/ 2746043 w 2974643"/>
                <a:gd name="connsiteY1" fmla="*/ 0 h 457200"/>
                <a:gd name="connsiteX2" fmla="*/ 2974643 w 2974643"/>
                <a:gd name="connsiteY2" fmla="*/ 228600 h 457200"/>
                <a:gd name="connsiteX3" fmla="*/ 2746043 w 2974643"/>
                <a:gd name="connsiteY3" fmla="*/ 457200 h 457200"/>
                <a:gd name="connsiteX4" fmla="*/ 0 w 2974643"/>
                <a:gd name="connsiteY4" fmla="*/ 457200 h 457200"/>
                <a:gd name="connsiteX5" fmla="*/ 228600 w 2974643"/>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643" h="457200">
                  <a:moveTo>
                    <a:pt x="0" y="0"/>
                  </a:moveTo>
                  <a:lnTo>
                    <a:pt x="2746043" y="0"/>
                  </a:lnTo>
                  <a:lnTo>
                    <a:pt x="2974643" y="228600"/>
                  </a:lnTo>
                  <a:lnTo>
                    <a:pt x="2746043" y="457200"/>
                  </a:lnTo>
                  <a:lnTo>
                    <a:pt x="0" y="457200"/>
                  </a:lnTo>
                  <a:lnTo>
                    <a:pt x="228600" y="228600"/>
                  </a:lnTo>
                  <a:close/>
                </a:path>
              </a:pathLst>
            </a:custGeom>
            <a:solidFill>
              <a:schemeClr val="accent3">
                <a:lumMod val="60000"/>
                <a:lumOff val="40000"/>
              </a:schemeClr>
            </a:solidFill>
          </p:spPr>
          <p:txBody>
            <a:bodyPr rot="0" spcFirstLastPara="0" vertOverflow="overflow" horzOverflow="overflow" vert="horz" wrap="square" lIns="180000" tIns="91440" rIns="432000" bIns="91440" numCol="1" spcCol="0" rtlCol="0" fromWordArt="0" anchor="ctr" anchorCtr="0" forceAA="0" compatLnSpc="1">
              <a:normAutofit fontScale="47500" lnSpcReduction="20000"/>
            </a:bodyPr>
            <a:lstStyle/>
            <a:p>
              <a:pPr algn="ctr"/>
              <a:r>
                <a:rPr lang="zh-CN" altLang="en-US" sz="12267" b="1" dirty="0">
                  <a:latin typeface="微软雅黑" charset="0"/>
                  <a:ea typeface="微软雅黑" charset="0"/>
                </a:rPr>
                <a:t>网络空间主权化</a:t>
              </a:r>
            </a:p>
          </p:txBody>
        </p:sp>
      </p:grpSp>
      <p:grpSp>
        <p:nvGrpSpPr>
          <p:cNvPr id="42" name="组合 41"/>
          <p:cNvGrpSpPr/>
          <p:nvPr>
            <p:custDataLst>
              <p:tags r:id="rId9"/>
            </p:custDataLst>
          </p:nvPr>
        </p:nvGrpSpPr>
        <p:grpSpPr>
          <a:xfrm>
            <a:off x="8333668" y="10697175"/>
            <a:ext cx="7720621" cy="1624144"/>
            <a:chOff x="4658632" y="5131346"/>
            <a:chExt cx="3542508" cy="745218"/>
          </a:xfrm>
        </p:grpSpPr>
        <p:sp>
          <p:nvSpPr>
            <p:cNvPr id="35" name="任意多边形 34"/>
            <p:cNvSpPr/>
            <p:nvPr>
              <p:custDataLst>
                <p:tags r:id="rId11"/>
              </p:custDataLst>
            </p:nvPr>
          </p:nvSpPr>
          <p:spPr>
            <a:xfrm flipH="1">
              <a:off x="4658632" y="5131346"/>
              <a:ext cx="672876" cy="745218"/>
            </a:xfrm>
            <a:custGeom>
              <a:avLst/>
              <a:gdLst>
                <a:gd name="connsiteX0" fmla="*/ 0 w 672876"/>
                <a:gd name="connsiteY0" fmla="*/ 0 h 457200"/>
                <a:gd name="connsiteX1" fmla="*/ 444276 w 672876"/>
                <a:gd name="connsiteY1" fmla="*/ 0 h 457200"/>
                <a:gd name="connsiteX2" fmla="*/ 672876 w 672876"/>
                <a:gd name="connsiteY2" fmla="*/ 228600 h 457200"/>
                <a:gd name="connsiteX3" fmla="*/ 444276 w 672876"/>
                <a:gd name="connsiteY3" fmla="*/ 457200 h 457200"/>
                <a:gd name="connsiteX4" fmla="*/ 0 w 672876"/>
                <a:gd name="connsiteY4" fmla="*/ 457200 h 457200"/>
                <a:gd name="connsiteX5" fmla="*/ 228600 w 672876"/>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876" h="457200">
                  <a:moveTo>
                    <a:pt x="0" y="0"/>
                  </a:moveTo>
                  <a:lnTo>
                    <a:pt x="444276" y="0"/>
                  </a:lnTo>
                  <a:lnTo>
                    <a:pt x="672876" y="228600"/>
                  </a:lnTo>
                  <a:lnTo>
                    <a:pt x="444276" y="457200"/>
                  </a:lnTo>
                  <a:lnTo>
                    <a:pt x="0" y="457200"/>
                  </a:lnTo>
                  <a:lnTo>
                    <a:pt x="228600" y="228600"/>
                  </a:lnTo>
                  <a:close/>
                </a:path>
              </a:pathLst>
            </a:custGeom>
            <a:solidFill>
              <a:schemeClr val="accent1"/>
            </a:solidFill>
          </p:spPr>
          <p:txBody>
            <a:bodyPr rot="0" spcFirstLastPara="0" vertOverflow="overflow" horzOverflow="overflow" vert="horz" wrap="square" lIns="0" tIns="0" rIns="144000" bIns="0" numCol="1" spcCol="0" rtlCol="0" fromWordArt="0" anchor="ctr" anchorCtr="0" forceAA="0" compatLnSpc="1">
              <a:normAutofit/>
            </a:bodyPr>
            <a:lstStyle/>
            <a:p>
              <a:pPr algn="ctr"/>
              <a:endParaRPr lang="zh-CN" altLang="en-US" sz="4000" b="1" dirty="0" err="1">
                <a:solidFill>
                  <a:srgbClr val="FFFFFF"/>
                </a:solidFill>
              </a:endParaRPr>
            </a:p>
          </p:txBody>
        </p:sp>
        <p:sp>
          <p:nvSpPr>
            <p:cNvPr id="36" name="任意多边形 35"/>
            <p:cNvSpPr/>
            <p:nvPr>
              <p:custDataLst>
                <p:tags r:id="rId12"/>
              </p:custDataLst>
            </p:nvPr>
          </p:nvSpPr>
          <p:spPr>
            <a:xfrm flipH="1">
              <a:off x="5226497" y="5131346"/>
              <a:ext cx="2974643" cy="745218"/>
            </a:xfrm>
            <a:custGeom>
              <a:avLst/>
              <a:gdLst>
                <a:gd name="connsiteX0" fmla="*/ 0 w 2974643"/>
                <a:gd name="connsiteY0" fmla="*/ 0 h 457200"/>
                <a:gd name="connsiteX1" fmla="*/ 2746043 w 2974643"/>
                <a:gd name="connsiteY1" fmla="*/ 0 h 457200"/>
                <a:gd name="connsiteX2" fmla="*/ 2974643 w 2974643"/>
                <a:gd name="connsiteY2" fmla="*/ 228600 h 457200"/>
                <a:gd name="connsiteX3" fmla="*/ 2746043 w 2974643"/>
                <a:gd name="connsiteY3" fmla="*/ 457200 h 457200"/>
                <a:gd name="connsiteX4" fmla="*/ 0 w 2974643"/>
                <a:gd name="connsiteY4" fmla="*/ 457200 h 457200"/>
                <a:gd name="connsiteX5" fmla="*/ 228600 w 2974643"/>
                <a:gd name="connsiteY5"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4643" h="457200">
                  <a:moveTo>
                    <a:pt x="0" y="0"/>
                  </a:moveTo>
                  <a:lnTo>
                    <a:pt x="2746043" y="0"/>
                  </a:lnTo>
                  <a:lnTo>
                    <a:pt x="2974643" y="228600"/>
                  </a:lnTo>
                  <a:lnTo>
                    <a:pt x="2746043" y="457200"/>
                  </a:lnTo>
                  <a:lnTo>
                    <a:pt x="0" y="457200"/>
                  </a:lnTo>
                  <a:lnTo>
                    <a:pt x="228600" y="228600"/>
                  </a:lnTo>
                  <a:close/>
                </a:path>
              </a:pathLst>
            </a:custGeom>
            <a:solidFill>
              <a:schemeClr val="accent1">
                <a:lumMod val="60000"/>
                <a:lumOff val="40000"/>
              </a:schemeClr>
            </a:solidFill>
          </p:spPr>
          <p:txBody>
            <a:bodyPr rot="0" spcFirstLastPara="0" vertOverflow="overflow" horzOverflow="overflow" vert="horz" wrap="square" lIns="180000" tIns="91440" rIns="432000" bIns="91440" numCol="1" spcCol="0" rtlCol="0" fromWordArt="0" anchor="ctr" anchorCtr="0" forceAA="0" compatLnSpc="1">
              <a:normAutofit fontScale="47500" lnSpcReduction="20000"/>
            </a:bodyPr>
            <a:lstStyle/>
            <a:p>
              <a:pPr algn="ctr"/>
              <a:r>
                <a:rPr lang="zh-CN" altLang="en-US" sz="12267" b="1" dirty="0">
                  <a:latin typeface="微软雅黑" charset="0"/>
                  <a:ea typeface="微软雅黑" charset="0"/>
                </a:rPr>
                <a:t>技术发展两极化</a:t>
              </a:r>
            </a:p>
          </p:txBody>
        </p:sp>
      </p:grpSp>
      <p:pic>
        <p:nvPicPr>
          <p:cNvPr id="7" name="图片 6"/>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73923" y="8084535"/>
            <a:ext cx="5557232" cy="3749312"/>
          </a:xfrm>
          <a:prstGeom prst="rect">
            <a:avLst/>
          </a:prstGeom>
        </p:spPr>
      </p:pic>
      <p:pic>
        <p:nvPicPr>
          <p:cNvPr id="8" name="图片 7"/>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6120030" y="2336796"/>
            <a:ext cx="6720133" cy="4021392"/>
          </a:xfrm>
          <a:prstGeom prst="rect">
            <a:avLst/>
          </a:prstGeom>
        </p:spPr>
      </p:pic>
      <p:pic>
        <p:nvPicPr>
          <p:cNvPr id="9" name="图片 8"/>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6457608" y="8673100"/>
            <a:ext cx="6630485" cy="4499488"/>
          </a:xfrm>
          <a:prstGeom prst="rect">
            <a:avLst/>
          </a:prstGeom>
        </p:spPr>
      </p:pic>
      <p:sp>
        <p:nvSpPr>
          <p:cNvPr id="24" name="文本框 23"/>
          <p:cNvSpPr txBox="1"/>
          <p:nvPr>
            <p:custDataLst>
              <p:tags r:id="rId10"/>
            </p:custDataLst>
          </p:nvPr>
        </p:nvSpPr>
        <p:spPr>
          <a:xfrm>
            <a:off x="11222451" y="339804"/>
            <a:ext cx="13390149" cy="1107996"/>
          </a:xfrm>
          <a:prstGeom prst="rect">
            <a:avLst/>
          </a:prstGeom>
          <a:effectLst>
            <a:outerShdw blurRad="50800" dist="38100" dir="8100000" algn="tr" rotWithShape="0">
              <a:prstClr val="black">
                <a:alpha val="40000"/>
              </a:prstClr>
            </a:outerShdw>
          </a:effectLst>
        </p:spPr>
        <p:txBody>
          <a:bodyPr wrap="square">
            <a:spAutoFit/>
          </a:bodyPr>
          <a:lstStyle>
            <a:defPPr>
              <a:defRPr lang="en-US"/>
            </a:defPPr>
            <a:lvl1pPr>
              <a:defRPr sz="2800">
                <a:solidFill>
                  <a:schemeClr val="tx2">
                    <a:lumMod val="75000"/>
                  </a:schemeClr>
                </a:solidFill>
                <a:latin typeface="微软雅黑" panose="020B0503020204020204" pitchFamily="34" charset="-122"/>
                <a:ea typeface="微软雅黑" panose="020B0503020204020204" pitchFamily="34" charset="-122"/>
              </a:defRPr>
            </a:lvl1pPr>
          </a:lstStyle>
          <a:p>
            <a:r>
              <a:rPr lang="zh-CN" altLang="en-US" sz="6600" dirty="0">
                <a:solidFill>
                  <a:schemeClr val="tx1"/>
                </a:solidFill>
                <a:sym typeface="+mn-ea"/>
              </a:rPr>
              <a:t>当前网络安全总体形势复杂</a:t>
            </a:r>
          </a:p>
        </p:txBody>
      </p:sp>
    </p:spTree>
    <p:custDataLst>
      <p:tags r:id="rId1"/>
    </p:custDataLst>
    <p:extLst>
      <p:ext uri="{BB962C8B-B14F-4D97-AF65-F5344CB8AC3E}">
        <p14:creationId xmlns:p14="http://schemas.microsoft.com/office/powerpoint/2010/main" val="125250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ppt_y</p:attrName>
                                        </p:attrNameLst>
                                      </p:cBhvr>
                                      <p:tavLst>
                                        <p:tav tm="0">
                                          <p:val>
                                            <p:strVal val="#ppt_y+#ppt_h*1.125000"/>
                                          </p:val>
                                        </p:tav>
                                        <p:tav tm="100000">
                                          <p:val>
                                            <p:strVal val="#ppt_y"/>
                                          </p:val>
                                        </p:tav>
                                      </p:tavLst>
                                    </p:anim>
                                    <p:animEffect transition="in" filter="wipe(up)">
                                      <p:cBhvr>
                                        <p:cTn id="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1" y="1851462"/>
            <a:ext cx="21932984" cy="9697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8305800" y="285689"/>
            <a:ext cx="15301640" cy="1107996"/>
          </a:xfrm>
          <a:prstGeom prst="rect">
            <a:avLst/>
          </a:prstGeom>
          <a:effectLst>
            <a:outerShdw blurRad="50800" dist="38100" dir="8100000" algn="tr" rotWithShape="0">
              <a:prstClr val="black">
                <a:alpha val="40000"/>
              </a:prstClr>
            </a:outerShdw>
          </a:effectLst>
        </p:spPr>
        <p:txBody>
          <a:bodyPr wrap="square">
            <a:spAutoFit/>
          </a:bodyPr>
          <a:lstStyle/>
          <a:p>
            <a:pPr algn="r"/>
            <a:r>
              <a:rPr lang="zh-CN" altLang="en-US" sz="6600" dirty="0">
                <a:solidFill>
                  <a:schemeClr val="tx1"/>
                </a:solidFill>
                <a:latin typeface="微软雅黑" panose="020B0503020204020204" pitchFamily="34" charset="-122"/>
                <a:ea typeface="微软雅黑" panose="020B0503020204020204" pitchFamily="34" charset="-122"/>
              </a:rPr>
              <a:t>以人（行为）为核心异常分析模型</a:t>
            </a:r>
          </a:p>
        </p:txBody>
      </p:sp>
      <p:sp>
        <p:nvSpPr>
          <p:cNvPr id="8" name="矩形 7"/>
          <p:cNvSpPr/>
          <p:nvPr/>
        </p:nvSpPr>
        <p:spPr>
          <a:xfrm>
            <a:off x="440987" y="9494196"/>
            <a:ext cx="12788629" cy="6640749"/>
          </a:xfrm>
          <a:prstGeom prst="rect">
            <a:avLst/>
          </a:prstGeom>
        </p:spPr>
        <p:txBody>
          <a:bodyPr vert="horz" lIns="243840" tIns="121920" rIns="243840" bIns="121920" rtlCol="0" anchor="t" anchorCtr="0">
            <a:normAutofit fontScale="97500"/>
          </a:bodyPr>
          <a:lstStyle/>
          <a:p>
            <a:pPr algn="ctr"/>
            <a:endParaRPr kumimoji="1" lang="zh-CN" altLang="en-US" sz="4267">
              <a:sym typeface="+mn-ea"/>
            </a:endParaRPr>
          </a:p>
        </p:txBody>
      </p:sp>
      <p:sp>
        <p:nvSpPr>
          <p:cNvPr id="9" name="矩形 8"/>
          <p:cNvSpPr/>
          <p:nvPr/>
        </p:nvSpPr>
        <p:spPr>
          <a:xfrm>
            <a:off x="440987" y="9494196"/>
            <a:ext cx="13125856" cy="6640749"/>
          </a:xfrm>
          <a:prstGeom prst="rect">
            <a:avLst/>
          </a:prstGeom>
        </p:spPr>
        <p:txBody>
          <a:bodyPr vert="horz" lIns="243840" tIns="121920" rIns="243840" bIns="121920" rtlCol="0" anchor="t" anchorCtr="0">
            <a:normAutofit fontScale="97500"/>
          </a:bodyPr>
          <a:lstStyle/>
          <a:p>
            <a:pPr algn="ctr"/>
            <a:endParaRPr kumimoji="1" lang="zh-CN" altLang="en-US" sz="4267">
              <a:sym typeface="+mn-ea"/>
            </a:endParaRPr>
          </a:p>
        </p:txBody>
      </p:sp>
      <p:sp>
        <p:nvSpPr>
          <p:cNvPr id="25" name="TextBox 3"/>
          <p:cNvSpPr txBox="1"/>
          <p:nvPr/>
        </p:nvSpPr>
        <p:spPr>
          <a:xfrm>
            <a:off x="1993595" y="11531600"/>
            <a:ext cx="19202133" cy="20622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267" dirty="0"/>
              <a:t>人的信息系统行为</a:t>
            </a:r>
            <a:r>
              <a:rPr lang="en-US" altLang="zh-CN" sz="4267" dirty="0"/>
              <a:t>=  </a:t>
            </a:r>
            <a:r>
              <a:rPr lang="zh-CN" altLang="en-US" sz="4267" dirty="0"/>
              <a:t>动作</a:t>
            </a:r>
            <a:r>
              <a:rPr lang="en-US" altLang="zh-CN" sz="4267" dirty="0"/>
              <a:t>+</a:t>
            </a:r>
            <a:r>
              <a:rPr lang="zh-CN" altLang="en-US" sz="4267" dirty="0"/>
              <a:t>数据</a:t>
            </a:r>
            <a:endParaRPr lang="en-US" altLang="zh-CN" sz="4267" dirty="0"/>
          </a:p>
          <a:p>
            <a:r>
              <a:rPr lang="zh-CN" altLang="en-US" sz="4267" dirty="0"/>
              <a:t>动作：登录、查询、创建、修改、拷贝、提交、命令执行</a:t>
            </a:r>
            <a:endParaRPr lang="en-US" altLang="zh-CN" sz="4267" dirty="0"/>
          </a:p>
          <a:p>
            <a:r>
              <a:rPr lang="zh-CN" altLang="en-US" sz="4267" dirty="0"/>
              <a:t>数据：</a:t>
            </a:r>
            <a:r>
              <a:rPr lang="en-US" altLang="zh-CN" sz="4267" dirty="0"/>
              <a:t>UID+</a:t>
            </a:r>
            <a:r>
              <a:rPr lang="zh-CN" altLang="en-US" sz="4267" dirty="0"/>
              <a:t>密码、证书、表单、邮件、文档、命令</a:t>
            </a:r>
          </a:p>
        </p:txBody>
      </p:sp>
    </p:spTree>
    <p:extLst>
      <p:ext uri="{BB962C8B-B14F-4D97-AF65-F5344CB8AC3E}">
        <p14:creationId xmlns:p14="http://schemas.microsoft.com/office/powerpoint/2010/main" val="4232540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nvPr>
        </p:nvGraphicFramePr>
        <p:xfrm>
          <a:off x="626443" y="3827772"/>
          <a:ext cx="16459344" cy="8223117"/>
        </p:xfrm>
        <a:graphic>
          <a:graphicData uri="http://schemas.openxmlformats.org/presentationml/2006/ole">
            <mc:AlternateContent xmlns:mc="http://schemas.openxmlformats.org/markup-compatibility/2006">
              <mc:Choice xmlns:v="urn:schemas-microsoft-com:vml" Requires="v">
                <p:oleObj spid="_x0000_s1042" name="Visio" r:id="rId3" imgW="5429591" imgH="3128260" progId="Visio.Drawing.11">
                  <p:embed/>
                </p:oleObj>
              </mc:Choice>
              <mc:Fallback>
                <p:oleObj name="Visio" r:id="rId3" imgW="5429591" imgH="3128260" progId="Visio.Drawing.11">
                  <p:embed/>
                  <p:pic>
                    <p:nvPicPr>
                      <p:cNvPr id="0" name=""/>
                      <p:cNvPicPr>
                        <a:picLocks noChangeAspect="1" noChangeArrowheads="1"/>
                      </p:cNvPicPr>
                      <p:nvPr/>
                    </p:nvPicPr>
                    <p:blipFill>
                      <a:blip r:embed="rId4"/>
                      <a:srcRect/>
                      <a:stretch>
                        <a:fillRect/>
                      </a:stretch>
                    </p:blipFill>
                    <p:spPr bwMode="auto">
                      <a:xfrm>
                        <a:off x="626443" y="3827772"/>
                        <a:ext cx="16459344" cy="8223117"/>
                      </a:xfrm>
                      <a:prstGeom prst="rect">
                        <a:avLst/>
                      </a:prstGeom>
                      <a:noFill/>
                    </p:spPr>
                  </p:pic>
                </p:oleObj>
              </mc:Fallback>
            </mc:AlternateContent>
          </a:graphicData>
        </a:graphic>
      </p:graphicFrame>
      <p:sp>
        <p:nvSpPr>
          <p:cNvPr id="3" name="文本框 2"/>
          <p:cNvSpPr txBox="1"/>
          <p:nvPr/>
        </p:nvSpPr>
        <p:spPr>
          <a:xfrm>
            <a:off x="17332998" y="4995334"/>
            <a:ext cx="6340197" cy="1569660"/>
          </a:xfrm>
          <a:prstGeom prst="rect">
            <a:avLst/>
          </a:prstGeom>
          <a:noFill/>
        </p:spPr>
        <p:txBody>
          <a:bodyPr wrap="none" rtlCol="0">
            <a:spAutoFit/>
          </a:bodyPr>
          <a:lstStyle/>
          <a:p>
            <a:r>
              <a:rPr kumimoji="1" lang="zh-CN" altLang="en-US" sz="4800" dirty="0"/>
              <a:t>高性能实时分析处理流</a:t>
            </a:r>
            <a:endParaRPr kumimoji="1" lang="en-US" altLang="zh-CN" sz="4800" dirty="0"/>
          </a:p>
          <a:p>
            <a:r>
              <a:rPr kumimoji="1" lang="zh-CN" altLang="en-US" sz="4800" dirty="0"/>
              <a:t>海量数据离线分析处理</a:t>
            </a:r>
          </a:p>
        </p:txBody>
      </p:sp>
      <p:sp>
        <p:nvSpPr>
          <p:cNvPr id="4" name="矩形 3"/>
          <p:cNvSpPr/>
          <p:nvPr/>
        </p:nvSpPr>
        <p:spPr>
          <a:xfrm>
            <a:off x="11506200" y="228600"/>
            <a:ext cx="12456840" cy="1107996"/>
          </a:xfrm>
          <a:prstGeom prst="rect">
            <a:avLst/>
          </a:prstGeom>
          <a:effectLst>
            <a:outerShdw blurRad="50800" dist="38100" dir="8100000" algn="tr" rotWithShape="0">
              <a:prstClr val="black">
                <a:alpha val="40000"/>
              </a:prstClr>
            </a:outerShdw>
          </a:effectLst>
        </p:spPr>
        <p:txBody>
          <a:bodyPr wrap="square">
            <a:spAutoFit/>
          </a:bodyPr>
          <a:lstStyle/>
          <a:p>
            <a:pPr algn="r"/>
            <a:r>
              <a:rPr lang="zh-CN" altLang="en-US" sz="6600" dirty="0">
                <a:solidFill>
                  <a:schemeClr val="tx1"/>
                </a:solidFill>
                <a:latin typeface="微软雅黑" panose="020B0503020204020204" pitchFamily="34" charset="-122"/>
                <a:ea typeface="微软雅黑" panose="020B0503020204020204" pitchFamily="34" charset="-122"/>
              </a:rPr>
              <a:t>基于大数据的日志集中分析</a:t>
            </a:r>
          </a:p>
        </p:txBody>
      </p:sp>
      <p:sp>
        <p:nvSpPr>
          <p:cNvPr id="6" name="文本框 5"/>
          <p:cNvSpPr txBox="1"/>
          <p:nvPr/>
        </p:nvSpPr>
        <p:spPr>
          <a:xfrm>
            <a:off x="17357195" y="8010520"/>
            <a:ext cx="6340197" cy="1569660"/>
          </a:xfrm>
          <a:prstGeom prst="rect">
            <a:avLst/>
          </a:prstGeom>
          <a:noFill/>
        </p:spPr>
        <p:txBody>
          <a:bodyPr wrap="none" rtlCol="0">
            <a:spAutoFit/>
          </a:bodyPr>
          <a:lstStyle/>
          <a:p>
            <a:r>
              <a:rPr kumimoji="1" lang="zh-CN" altLang="en-US" sz="4800" dirty="0"/>
              <a:t>适应实时检测防护场景</a:t>
            </a:r>
            <a:endParaRPr kumimoji="1" lang="en-US" altLang="zh-CN" sz="4800" dirty="0"/>
          </a:p>
          <a:p>
            <a:r>
              <a:rPr kumimoji="1" lang="zh-CN" altLang="en-US" sz="4800" dirty="0"/>
              <a:t>历史数据挖掘场景等</a:t>
            </a:r>
          </a:p>
        </p:txBody>
      </p:sp>
    </p:spTree>
    <p:extLst>
      <p:ext uri="{BB962C8B-B14F-4D97-AF65-F5344CB8AC3E}">
        <p14:creationId xmlns:p14="http://schemas.microsoft.com/office/powerpoint/2010/main" val="19335601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椭圆 77"/>
          <p:cNvSpPr/>
          <p:nvPr/>
        </p:nvSpPr>
        <p:spPr>
          <a:xfrm>
            <a:off x="23496693" y="8896618"/>
            <a:ext cx="699632" cy="765725"/>
          </a:xfrm>
          <a:prstGeom prst="ellipse">
            <a:avLst/>
          </a:prstGeom>
          <a:solidFill>
            <a:schemeClr val="accent6">
              <a:lumMod val="75000"/>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400" dirty="0"/>
              <a:t> </a:t>
            </a:r>
          </a:p>
        </p:txBody>
      </p:sp>
      <p:sp>
        <p:nvSpPr>
          <p:cNvPr id="88" name="矩形 87"/>
          <p:cNvSpPr/>
          <p:nvPr/>
        </p:nvSpPr>
        <p:spPr>
          <a:xfrm>
            <a:off x="13566085" y="304800"/>
            <a:ext cx="9958317" cy="1107996"/>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6600" dirty="0">
                <a:solidFill>
                  <a:schemeClr val="tx1"/>
                </a:solidFill>
                <a:latin typeface="微软雅黑" panose="020B0503020204020204" pitchFamily="34" charset="-122"/>
                <a:ea typeface="微软雅黑" panose="020B0503020204020204" pitchFamily="34" charset="-122"/>
              </a:rPr>
              <a:t>形成安全大数据中心</a:t>
            </a:r>
          </a:p>
        </p:txBody>
      </p:sp>
      <p:pic>
        <p:nvPicPr>
          <p:cNvPr id="89" name="图片 88"/>
          <p:cNvPicPr>
            <a:picLocks noChangeAspect="1"/>
          </p:cNvPicPr>
          <p:nvPr/>
        </p:nvPicPr>
        <p:blipFill>
          <a:blip r:embed="rId2"/>
          <a:stretch>
            <a:fillRect/>
          </a:stretch>
        </p:blipFill>
        <p:spPr>
          <a:xfrm>
            <a:off x="2089855" y="2209800"/>
            <a:ext cx="17736137" cy="11506200"/>
          </a:xfrm>
          <a:prstGeom prst="rect">
            <a:avLst/>
          </a:prstGeom>
        </p:spPr>
      </p:pic>
    </p:spTree>
    <p:extLst>
      <p:ext uri="{BB962C8B-B14F-4D97-AF65-F5344CB8AC3E}">
        <p14:creationId xmlns:p14="http://schemas.microsoft.com/office/powerpoint/2010/main" val="10927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LOGO"/>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bwMode="auto">
          <a:xfrm>
            <a:off x="5791200" y="1066800"/>
            <a:ext cx="12050557" cy="13069752"/>
          </a:xfrm>
          <a:prstGeom prst="rect">
            <a:avLst/>
          </a:prstGeom>
          <a:noFill/>
          <a:effectLst>
            <a:outerShdw blurRad="190500" algn="tl" rotWithShape="0">
              <a:schemeClr val="tx2">
                <a:lumMod val="60000"/>
                <a:lumOff val="40000"/>
              </a:schemeClr>
            </a:outerShdw>
          </a:effectLst>
          <a:scene3d>
            <a:camera prst="orthographicFront"/>
            <a:lightRig rig="threePt" dir="t">
              <a:rot lat="0" lon="0" rev="1200000"/>
            </a:lightRig>
          </a:scene3d>
          <a:sp3d>
            <a:bevelT/>
          </a:sp3d>
          <a:extLst>
            <a:ext uri="{909E8E84-426E-40dd-AFC4-6F175D3DCCD1}">
              <a14:hiddenFill xmlns="" xmlns:a14="http://schemas.microsoft.com/office/drawing/2010/main">
                <a:solidFill>
                  <a:srgbClr val="FFFFFF"/>
                </a:solidFill>
              </a14:hiddenFill>
            </a:ext>
          </a:extLst>
        </p:spPr>
      </p:pic>
      <p:sp>
        <p:nvSpPr>
          <p:cNvPr id="6" name="文本框 17"/>
          <p:cNvSpPr txBox="1"/>
          <p:nvPr/>
        </p:nvSpPr>
        <p:spPr>
          <a:xfrm>
            <a:off x="2590800" y="5058849"/>
            <a:ext cx="20031787" cy="2122275"/>
          </a:xfrm>
          <a:prstGeom prst="rect">
            <a:avLst/>
          </a:prstGeom>
          <a:noFill/>
        </p:spPr>
        <p:txBody>
          <a:bodyPr wrap="square" lIns="272955" tIns="136475" rIns="272955" bIns="136475" rtlCol="0">
            <a:spAutoFit/>
          </a:bodyPr>
          <a:lstStyle/>
          <a:p>
            <a:pPr algn="ctr"/>
            <a:r>
              <a:rPr lang="zh-CN" altLang="en-US" sz="12000" dirty="0">
                <a:solidFill>
                  <a:schemeClr val="tx2">
                    <a:lumMod val="60000"/>
                    <a:lumOff val="40000"/>
                  </a:schemeClr>
                </a:solidFill>
                <a:effectLst>
                  <a:outerShdw blurRad="266700" algn="tl" rotWithShape="0">
                    <a:schemeClr val="tx2">
                      <a:lumMod val="40000"/>
                      <a:lumOff val="60000"/>
                      <a:alpha val="55000"/>
                    </a:schemeClr>
                  </a:outerShdw>
                </a:effectLst>
                <a:latin typeface="微软雅黑" pitchFamily="34" charset="-122"/>
                <a:ea typeface="微软雅黑" pitchFamily="34" charset="-122"/>
              </a:rPr>
              <a:t>谢谢！</a:t>
            </a:r>
          </a:p>
        </p:txBody>
      </p:sp>
    </p:spTree>
    <p:extLst>
      <p:ext uri="{BB962C8B-B14F-4D97-AF65-F5344CB8AC3E}">
        <p14:creationId xmlns:p14="http://schemas.microsoft.com/office/powerpoint/2010/main" val="11238447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2" presetClass="entr" presetSubtype="12" decel="10000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0-#ppt_w/2"/>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53" presetClass="exit" presetSubtype="32" fill="hold" nodeType="withEffect">
                                  <p:stCondLst>
                                    <p:cond delay="6200"/>
                                  </p:stCondLst>
                                  <p:childTnLst>
                                    <p:anim calcmode="lin" valueType="num">
                                      <p:cBhvr>
                                        <p:cTn id="13" dur="100"/>
                                        <p:tgtEl>
                                          <p:spTgt spid="19"/>
                                        </p:tgtEl>
                                        <p:attrNameLst>
                                          <p:attrName>ppt_w</p:attrName>
                                        </p:attrNameLst>
                                      </p:cBhvr>
                                      <p:tavLst>
                                        <p:tav tm="0">
                                          <p:val>
                                            <p:strVal val="ppt_w"/>
                                          </p:val>
                                        </p:tav>
                                        <p:tav tm="100000">
                                          <p:val>
                                            <p:fltVal val="0"/>
                                          </p:val>
                                        </p:tav>
                                      </p:tavLst>
                                    </p:anim>
                                    <p:anim calcmode="lin" valueType="num">
                                      <p:cBhvr>
                                        <p:cTn id="14" dur="100"/>
                                        <p:tgtEl>
                                          <p:spTgt spid="19"/>
                                        </p:tgtEl>
                                        <p:attrNameLst>
                                          <p:attrName>ppt_h</p:attrName>
                                        </p:attrNameLst>
                                      </p:cBhvr>
                                      <p:tavLst>
                                        <p:tav tm="0">
                                          <p:val>
                                            <p:strVal val="ppt_h"/>
                                          </p:val>
                                        </p:tav>
                                        <p:tav tm="100000">
                                          <p:val>
                                            <p:fltVal val="0"/>
                                          </p:val>
                                        </p:tav>
                                      </p:tavLst>
                                    </p:anim>
                                    <p:animEffect transition="out" filter="fade">
                                      <p:cBhvr>
                                        <p:cTn id="15" dur="100"/>
                                        <p:tgtEl>
                                          <p:spTgt spid="19"/>
                                        </p:tgtEl>
                                      </p:cBhvr>
                                    </p:animEffect>
                                    <p:set>
                                      <p:cBhvr>
                                        <p:cTn id="16" dur="1" fill="hold">
                                          <p:stCondLst>
                                            <p:cond delay="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9342829" y="277088"/>
            <a:ext cx="17475200" cy="1107996"/>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6600" dirty="0">
                <a:solidFill>
                  <a:schemeClr val="tx1"/>
                </a:solidFill>
                <a:latin typeface="微软雅黑" panose="020B0503020204020204" pitchFamily="34" charset="-122"/>
                <a:ea typeface="微软雅黑" panose="020B0503020204020204" pitchFamily="34" charset="-122"/>
                <a:sym typeface="+mn-ea"/>
              </a:rPr>
              <a:t>日益严峻的网络安全威胁</a:t>
            </a:r>
          </a:p>
        </p:txBody>
      </p:sp>
      <p:sp>
        <p:nvSpPr>
          <p:cNvPr id="29" name="Rectangle 3"/>
          <p:cNvSpPr>
            <a:spLocks noChangeArrowheads="1"/>
          </p:cNvSpPr>
          <p:nvPr/>
        </p:nvSpPr>
        <p:spPr bwMode="ltGray">
          <a:xfrm>
            <a:off x="1078366" y="3229196"/>
            <a:ext cx="5601599" cy="3552604"/>
          </a:xfrm>
          <a:prstGeom prst="rect">
            <a:avLst/>
          </a:prstGeom>
          <a:ln/>
          <a:extLst/>
        </p:spPr>
        <p:style>
          <a:lnRef idx="1">
            <a:schemeClr val="accent1"/>
          </a:lnRef>
          <a:fillRef idx="2">
            <a:schemeClr val="accent1"/>
          </a:fillRef>
          <a:effectRef idx="1">
            <a:schemeClr val="accent1"/>
          </a:effectRef>
          <a:fontRef idx="minor">
            <a:schemeClr val="dk1"/>
          </a:fontRef>
        </p:style>
        <p:txBody>
          <a:bodyPr wrap="none" anchor="ctr">
            <a:flatTx/>
          </a:bodyPr>
          <a:lstStyle/>
          <a:p>
            <a:pPr>
              <a:defRPr/>
            </a:pPr>
            <a:endParaRPr lang="zh-CN" altLang="en-US" sz="12267" kern="0">
              <a:solidFill>
                <a:srgbClr val="080808"/>
              </a:solidFill>
              <a:latin typeface="微软雅黑" panose="020B0503020204020204" pitchFamily="34" charset="-122"/>
              <a:ea typeface="微软雅黑" panose="020B0503020204020204" pitchFamily="34" charset="-122"/>
            </a:endParaRPr>
          </a:p>
        </p:txBody>
      </p:sp>
      <p:sp>
        <p:nvSpPr>
          <p:cNvPr id="30" name="Rectangle 5"/>
          <p:cNvSpPr>
            <a:spLocks noChangeArrowheads="1"/>
          </p:cNvSpPr>
          <p:nvPr/>
        </p:nvSpPr>
        <p:spPr bwMode="gray">
          <a:xfrm>
            <a:off x="10915434" y="3229196"/>
            <a:ext cx="5924765" cy="3853412"/>
          </a:xfrm>
          <a:prstGeom prst="rect">
            <a:avLst/>
          </a:prstGeom>
          <a:ln/>
          <a:extLst/>
        </p:spPr>
        <p:style>
          <a:lnRef idx="1">
            <a:schemeClr val="accent6"/>
          </a:lnRef>
          <a:fillRef idx="2">
            <a:schemeClr val="accent6"/>
          </a:fillRef>
          <a:effectRef idx="1">
            <a:schemeClr val="accent6"/>
          </a:effectRef>
          <a:fontRef idx="minor">
            <a:schemeClr val="dk1"/>
          </a:fontRef>
        </p:style>
        <p:txBody>
          <a:bodyPr wrap="none" anchor="ctr">
            <a:flatTx/>
          </a:bodyPr>
          <a:lstStyle/>
          <a:p>
            <a:pPr>
              <a:defRPr/>
            </a:pPr>
            <a:endParaRPr lang="zh-CN" altLang="en-US" sz="12267" kern="0">
              <a:solidFill>
                <a:srgbClr val="080808"/>
              </a:solidFill>
              <a:latin typeface="微软雅黑" panose="020B0503020204020204" pitchFamily="34" charset="-122"/>
              <a:ea typeface="微软雅黑" panose="020B0503020204020204" pitchFamily="34" charset="-122"/>
            </a:endParaRPr>
          </a:p>
        </p:txBody>
      </p:sp>
      <p:sp>
        <p:nvSpPr>
          <p:cNvPr id="31" name="Rectangle 8"/>
          <p:cNvSpPr>
            <a:spLocks noChangeArrowheads="1"/>
          </p:cNvSpPr>
          <p:nvPr/>
        </p:nvSpPr>
        <p:spPr bwMode="gray">
          <a:xfrm>
            <a:off x="1078366" y="8209146"/>
            <a:ext cx="5340709" cy="3494157"/>
          </a:xfrm>
          <a:prstGeom prst="rect">
            <a:avLst/>
          </a:prstGeom>
          <a:ln/>
          <a:extLst/>
        </p:spPr>
        <p:style>
          <a:lnRef idx="1">
            <a:schemeClr val="dk1"/>
          </a:lnRef>
          <a:fillRef idx="2">
            <a:schemeClr val="dk1"/>
          </a:fillRef>
          <a:effectRef idx="1">
            <a:schemeClr val="dk1"/>
          </a:effectRef>
          <a:fontRef idx="minor">
            <a:schemeClr val="dk1"/>
          </a:fontRef>
        </p:style>
        <p:txBody>
          <a:bodyPr wrap="none" anchor="ctr">
            <a:flatTx/>
          </a:bodyPr>
          <a:lstStyle/>
          <a:p>
            <a:pPr>
              <a:defRPr/>
            </a:pPr>
            <a:endParaRPr lang="zh-CN" altLang="en-US" sz="12267" kern="0">
              <a:solidFill>
                <a:srgbClr val="080808"/>
              </a:solidFill>
              <a:latin typeface="微软雅黑" panose="020B0503020204020204" pitchFamily="34" charset="-122"/>
              <a:ea typeface="微软雅黑" panose="020B0503020204020204" pitchFamily="34" charset="-122"/>
            </a:endParaRPr>
          </a:p>
        </p:txBody>
      </p:sp>
      <p:sp>
        <p:nvSpPr>
          <p:cNvPr id="32" name="Rectangle 9"/>
          <p:cNvSpPr>
            <a:spLocks noChangeArrowheads="1"/>
          </p:cNvSpPr>
          <p:nvPr/>
        </p:nvSpPr>
        <p:spPr bwMode="gray">
          <a:xfrm>
            <a:off x="10777177" y="7924800"/>
            <a:ext cx="6100223" cy="3587042"/>
          </a:xfrm>
          <a:prstGeom prst="rect">
            <a:avLst/>
          </a:prstGeom>
          <a:ln/>
          <a:extLst/>
        </p:spPr>
        <p:style>
          <a:lnRef idx="1">
            <a:schemeClr val="accent5"/>
          </a:lnRef>
          <a:fillRef idx="2">
            <a:schemeClr val="accent5"/>
          </a:fillRef>
          <a:effectRef idx="1">
            <a:schemeClr val="accent5"/>
          </a:effectRef>
          <a:fontRef idx="minor">
            <a:schemeClr val="dk1"/>
          </a:fontRef>
        </p:style>
        <p:txBody>
          <a:bodyPr wrap="none" anchor="ctr">
            <a:flatTx/>
          </a:bodyPr>
          <a:lstStyle/>
          <a:p>
            <a:pPr>
              <a:defRPr/>
            </a:pPr>
            <a:endParaRPr lang="zh-CN" altLang="en-US" sz="12267" kern="0">
              <a:solidFill>
                <a:srgbClr val="080808"/>
              </a:solidFill>
              <a:latin typeface="微软雅黑" panose="020B0503020204020204" pitchFamily="34" charset="-122"/>
              <a:ea typeface="微软雅黑" panose="020B0503020204020204" pitchFamily="34" charset="-122"/>
            </a:endParaRPr>
          </a:p>
        </p:txBody>
      </p:sp>
      <p:sp>
        <p:nvSpPr>
          <p:cNvPr id="33" name="Text Box 12"/>
          <p:cNvSpPr txBox="1">
            <a:spLocks noChangeArrowheads="1"/>
          </p:cNvSpPr>
          <p:nvPr/>
        </p:nvSpPr>
        <p:spPr bwMode="gray">
          <a:xfrm>
            <a:off x="1110081" y="3790329"/>
            <a:ext cx="5587416" cy="2332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lnSpc>
                <a:spcPct val="130000"/>
              </a:lnSpc>
            </a:pPr>
            <a:r>
              <a:rPr lang="zh-CN" altLang="en-US" sz="3733" dirty="0">
                <a:solidFill>
                  <a:srgbClr val="FF0000"/>
                </a:solidFill>
                <a:latin typeface="微软雅黑" panose="020B0503020204020204" pitchFamily="34" charset="-122"/>
              </a:rPr>
              <a:t>国家支持</a:t>
            </a:r>
            <a:r>
              <a:rPr lang="zh-CN" altLang="en-US" sz="3733" dirty="0">
                <a:solidFill>
                  <a:prstClr val="black"/>
                </a:solidFill>
                <a:latin typeface="微软雅黑" panose="020B0503020204020204" pitchFamily="34" charset="-122"/>
              </a:rPr>
              <a:t>的网络间谍活动日趋增多，包括斯诺登揭露的</a:t>
            </a:r>
            <a:r>
              <a:rPr lang="en-US" altLang="zh-CN" sz="3733" dirty="0">
                <a:solidFill>
                  <a:prstClr val="black"/>
                </a:solidFill>
                <a:latin typeface="微软雅黑" panose="020B0503020204020204" pitchFamily="34" charset="-122"/>
              </a:rPr>
              <a:t>NSA</a:t>
            </a:r>
            <a:r>
              <a:rPr lang="zh-CN" altLang="en-US" sz="3733" dirty="0">
                <a:solidFill>
                  <a:prstClr val="black"/>
                </a:solidFill>
                <a:latin typeface="微软雅黑" panose="020B0503020204020204" pitchFamily="34" charset="-122"/>
              </a:rPr>
              <a:t>间谍活动</a:t>
            </a:r>
            <a:endParaRPr lang="en-US" altLang="zh-CN" sz="3733" dirty="0">
              <a:solidFill>
                <a:prstClr val="black"/>
              </a:solidFill>
              <a:latin typeface="微软雅黑" panose="020B0503020204020204" pitchFamily="34" charset="-122"/>
            </a:endParaRPr>
          </a:p>
        </p:txBody>
      </p:sp>
      <p:grpSp>
        <p:nvGrpSpPr>
          <p:cNvPr id="34" name="Group 33"/>
          <p:cNvGrpSpPr>
            <a:grpSpLocks/>
          </p:cNvGrpSpPr>
          <p:nvPr/>
        </p:nvGrpSpPr>
        <p:grpSpPr bwMode="auto">
          <a:xfrm>
            <a:off x="6705601" y="6045201"/>
            <a:ext cx="3849688" cy="3595123"/>
            <a:chOff x="2457" y="2000"/>
            <a:chExt cx="901" cy="888"/>
          </a:xfrm>
        </p:grpSpPr>
        <p:pic>
          <p:nvPicPr>
            <p:cNvPr id="35" name="Picture 34" descr="circuler_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gray">
            <a:xfrm>
              <a:off x="2457" y="2000"/>
              <a:ext cx="901" cy="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 name="Oval 35"/>
            <p:cNvSpPr>
              <a:spLocks noChangeArrowheads="1"/>
            </p:cNvSpPr>
            <p:nvPr/>
          </p:nvSpPr>
          <p:spPr bwMode="gray">
            <a:xfrm>
              <a:off x="2457" y="2000"/>
              <a:ext cx="895" cy="888"/>
            </a:xfrm>
            <a:prstGeom prst="ellipse">
              <a:avLst/>
            </a:prstGeom>
            <a:gradFill rotWithShape="1">
              <a:gsLst>
                <a:gs pos="0">
                  <a:srgbClr val="FFFF99">
                    <a:gamma/>
                    <a:shade val="26275"/>
                    <a:invGamma/>
                    <a:alpha val="89999"/>
                  </a:srgbClr>
                </a:gs>
                <a:gs pos="50000">
                  <a:srgbClr val="FFFF99">
                    <a:alpha val="45000"/>
                  </a:srgbClr>
                </a:gs>
                <a:gs pos="100000">
                  <a:srgbClr val="FFFF99">
                    <a:gamma/>
                    <a:shade val="26275"/>
                    <a:invGamma/>
                    <a:alpha val="89999"/>
                  </a:srgbClr>
                </a:gs>
              </a:gsLst>
              <a:lin ang="5400000" scaled="1"/>
            </a:gradFill>
            <a:ln w="57150" algn="ctr">
              <a:solidFill>
                <a:srgbClr val="F8F8F8"/>
              </a:solidFill>
              <a:round/>
              <a:headEnd/>
              <a:tailEnd/>
            </a:ln>
            <a:effectLst/>
            <a:extLst/>
          </p:spPr>
          <p:txBody>
            <a:bodyPr wrap="none" anchor="ctr"/>
            <a:lstStyle/>
            <a:p>
              <a:pPr>
                <a:defRPr/>
              </a:pPr>
              <a:endParaRPr lang="zh-CN" altLang="en-US" sz="12267">
                <a:solidFill>
                  <a:srgbClr val="080808"/>
                </a:solidFill>
                <a:latin typeface="微软雅黑" panose="020B0503020204020204" pitchFamily="34" charset="-122"/>
                <a:ea typeface="微软雅黑" panose="020B0503020204020204" pitchFamily="34" charset="-122"/>
              </a:endParaRPr>
            </a:p>
          </p:txBody>
        </p:sp>
        <p:sp>
          <p:nvSpPr>
            <p:cNvPr id="37" name="Freeform 36"/>
            <p:cNvSpPr>
              <a:spLocks/>
            </p:cNvSpPr>
            <p:nvPr/>
          </p:nvSpPr>
          <p:spPr bwMode="gray">
            <a:xfrm>
              <a:off x="2550" y="2018"/>
              <a:ext cx="703" cy="308"/>
            </a:xfrm>
            <a:custGeom>
              <a:avLst/>
              <a:gdLst>
                <a:gd name="T0" fmla="*/ 1 w 1321"/>
                <a:gd name="T1" fmla="*/ 0 h 712"/>
                <a:gd name="T2" fmla="*/ 1 w 1321"/>
                <a:gd name="T3" fmla="*/ 0 h 712"/>
                <a:gd name="T4" fmla="*/ 1 w 1321"/>
                <a:gd name="T5" fmla="*/ 0 h 712"/>
                <a:gd name="T6" fmla="*/ 1 w 1321"/>
                <a:gd name="T7" fmla="*/ 0 h 712"/>
                <a:gd name="T8" fmla="*/ 1 w 1321"/>
                <a:gd name="T9" fmla="*/ 0 h 712"/>
                <a:gd name="T10" fmla="*/ 1 w 1321"/>
                <a:gd name="T11" fmla="*/ 0 h 712"/>
                <a:gd name="T12" fmla="*/ 1 w 1321"/>
                <a:gd name="T13" fmla="*/ 0 h 712"/>
                <a:gd name="T14" fmla="*/ 1 w 1321"/>
                <a:gd name="T15" fmla="*/ 0 h 712"/>
                <a:gd name="T16" fmla="*/ 1 w 1321"/>
                <a:gd name="T17" fmla="*/ 0 h 712"/>
                <a:gd name="T18" fmla="*/ 1 w 1321"/>
                <a:gd name="T19" fmla="*/ 0 h 712"/>
                <a:gd name="T20" fmla="*/ 1 w 1321"/>
                <a:gd name="T21" fmla="*/ 0 h 712"/>
                <a:gd name="T22" fmla="*/ 1 w 1321"/>
                <a:gd name="T23" fmla="*/ 0 h 712"/>
                <a:gd name="T24" fmla="*/ 1 w 1321"/>
                <a:gd name="T25" fmla="*/ 0 h 712"/>
                <a:gd name="T26" fmla="*/ 1 w 1321"/>
                <a:gd name="T27" fmla="*/ 0 h 712"/>
                <a:gd name="T28" fmla="*/ 1 w 1321"/>
                <a:gd name="T29" fmla="*/ 0 h 712"/>
                <a:gd name="T30" fmla="*/ 1 w 1321"/>
                <a:gd name="T31" fmla="*/ 0 h 712"/>
                <a:gd name="T32" fmla="*/ 1 w 1321"/>
                <a:gd name="T33" fmla="*/ 0 h 712"/>
                <a:gd name="T34" fmla="*/ 1 w 1321"/>
                <a:gd name="T35" fmla="*/ 0 h 712"/>
                <a:gd name="T36" fmla="*/ 1 w 1321"/>
                <a:gd name="T37" fmla="*/ 0 h 712"/>
                <a:gd name="T38" fmla="*/ 1 w 1321"/>
                <a:gd name="T39" fmla="*/ 0 h 712"/>
                <a:gd name="T40" fmla="*/ 1 w 1321"/>
                <a:gd name="T41" fmla="*/ 0 h 712"/>
                <a:gd name="T42" fmla="*/ 1 w 1321"/>
                <a:gd name="T43" fmla="*/ 0 h 712"/>
                <a:gd name="T44" fmla="*/ 1 w 1321"/>
                <a:gd name="T45" fmla="*/ 0 h 712"/>
                <a:gd name="T46" fmla="*/ 1 w 1321"/>
                <a:gd name="T47" fmla="*/ 0 h 712"/>
                <a:gd name="T48" fmla="*/ 1 w 1321"/>
                <a:gd name="T49" fmla="*/ 0 h 712"/>
                <a:gd name="T50" fmla="*/ 1 w 1321"/>
                <a:gd name="T51" fmla="*/ 0 h 712"/>
                <a:gd name="T52" fmla="*/ 1 w 1321"/>
                <a:gd name="T53" fmla="*/ 0 h 712"/>
                <a:gd name="T54" fmla="*/ 1 w 1321"/>
                <a:gd name="T55" fmla="*/ 0 h 712"/>
                <a:gd name="T56" fmla="*/ 0 w 1321"/>
                <a:gd name="T57" fmla="*/ 0 h 712"/>
                <a:gd name="T58" fmla="*/ 0 w 1321"/>
                <a:gd name="T59" fmla="*/ 0 h 712"/>
                <a:gd name="T60" fmla="*/ 1 w 1321"/>
                <a:gd name="T61" fmla="*/ 0 h 712"/>
                <a:gd name="T62" fmla="*/ 1 w 1321"/>
                <a:gd name="T63" fmla="*/ 0 h 712"/>
                <a:gd name="T64" fmla="*/ 1 w 1321"/>
                <a:gd name="T65" fmla="*/ 0 h 712"/>
                <a:gd name="T66" fmla="*/ 1 w 1321"/>
                <a:gd name="T67" fmla="*/ 0 h 712"/>
                <a:gd name="T68" fmla="*/ 1 w 1321"/>
                <a:gd name="T69" fmla="*/ 0 h 712"/>
                <a:gd name="T70" fmla="*/ 1 w 1321"/>
                <a:gd name="T71" fmla="*/ 0 h 712"/>
                <a:gd name="T72" fmla="*/ 1 w 1321"/>
                <a:gd name="T73" fmla="*/ 0 h 712"/>
                <a:gd name="T74" fmla="*/ 1 w 1321"/>
                <a:gd name="T75" fmla="*/ 0 h 712"/>
                <a:gd name="T76" fmla="*/ 1 w 1321"/>
                <a:gd name="T77" fmla="*/ 0 h 712"/>
                <a:gd name="T78" fmla="*/ 1 w 1321"/>
                <a:gd name="T79" fmla="*/ 0 h 712"/>
                <a:gd name="T80" fmla="*/ 1 w 1321"/>
                <a:gd name="T81" fmla="*/ 0 h 712"/>
                <a:gd name="T82" fmla="*/ 1 w 1321"/>
                <a:gd name="T83" fmla="*/ 0 h 712"/>
                <a:gd name="T84" fmla="*/ 1 w 1321"/>
                <a:gd name="T85" fmla="*/ 0 h 712"/>
                <a:gd name="T86" fmla="*/ 1 w 1321"/>
                <a:gd name="T87" fmla="*/ 0 h 712"/>
                <a:gd name="T88" fmla="*/ 1 w 1321"/>
                <a:gd name="T89" fmla="*/ 0 h 712"/>
                <a:gd name="T90" fmla="*/ 1 w 1321"/>
                <a:gd name="T91" fmla="*/ 0 h 712"/>
                <a:gd name="T92" fmla="*/ 1 w 1321"/>
                <a:gd name="T93" fmla="*/ 0 h 712"/>
                <a:gd name="T94" fmla="*/ 1 w 1321"/>
                <a:gd name="T95" fmla="*/ 0 h 712"/>
                <a:gd name="T96" fmla="*/ 1 w 1321"/>
                <a:gd name="T97" fmla="*/ 0 h 712"/>
                <a:gd name="T98" fmla="*/ 1 w 1321"/>
                <a:gd name="T99" fmla="*/ 0 h 712"/>
                <a:gd name="T100" fmla="*/ 1 w 1321"/>
                <a:gd name="T101" fmla="*/ 0 h 712"/>
                <a:gd name="T102" fmla="*/ 1 w 1321"/>
                <a:gd name="T103" fmla="*/ 0 h 712"/>
                <a:gd name="T104" fmla="*/ 1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E2E1B7"/>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endParaRPr lang="zh-CN" altLang="en-US" sz="4800">
                <a:solidFill>
                  <a:prstClr val="black"/>
                </a:solidFill>
                <a:latin typeface="微软雅黑" panose="020B0503020204020204" pitchFamily="34" charset="-122"/>
              </a:endParaRPr>
            </a:p>
          </p:txBody>
        </p:sp>
        <p:grpSp>
          <p:nvGrpSpPr>
            <p:cNvPr id="38" name="Group 37"/>
            <p:cNvGrpSpPr>
              <a:grpSpLocks/>
            </p:cNvGrpSpPr>
            <p:nvPr/>
          </p:nvGrpSpPr>
          <p:grpSpPr bwMode="auto">
            <a:xfrm rot="-1297425" flipH="1" flipV="1">
              <a:off x="2525" y="2693"/>
              <a:ext cx="781" cy="188"/>
              <a:chOff x="2532" y="1051"/>
              <a:chExt cx="893" cy="246"/>
            </a:xfrm>
          </p:grpSpPr>
          <p:grpSp>
            <p:nvGrpSpPr>
              <p:cNvPr id="39" name="Group 38"/>
              <p:cNvGrpSpPr>
                <a:grpSpLocks/>
              </p:cNvGrpSpPr>
              <p:nvPr/>
            </p:nvGrpSpPr>
            <p:grpSpPr bwMode="auto">
              <a:xfrm>
                <a:off x="2532" y="1051"/>
                <a:ext cx="743" cy="185"/>
                <a:chOff x="1565" y="2568"/>
                <a:chExt cx="1118" cy="279"/>
              </a:xfrm>
            </p:grpSpPr>
            <p:sp>
              <p:nvSpPr>
                <p:cNvPr id="45" name="AutoShape 39"/>
                <p:cNvSpPr>
                  <a:spLocks noChangeArrowheads="1"/>
                </p:cNvSpPr>
                <p:nvPr/>
              </p:nvSpPr>
              <p:spPr bwMode="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endParaRPr lang="zh-CN" altLang="en-US" sz="4800">
                    <a:solidFill>
                      <a:srgbClr val="080808"/>
                    </a:solidFill>
                    <a:latin typeface="微软雅黑" panose="020B0503020204020204" pitchFamily="34" charset="-122"/>
                  </a:endParaRPr>
                </a:p>
              </p:txBody>
            </p:sp>
            <p:sp>
              <p:nvSpPr>
                <p:cNvPr id="46" name="AutoShape 40"/>
                <p:cNvSpPr>
                  <a:spLocks noChangeArrowheads="1"/>
                </p:cNvSpPr>
                <p:nvPr/>
              </p:nvSpPr>
              <p:spPr bwMode="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endParaRPr lang="zh-CN" altLang="en-US" sz="4800">
                    <a:solidFill>
                      <a:srgbClr val="080808"/>
                    </a:solidFill>
                    <a:latin typeface="微软雅黑" panose="020B0503020204020204" pitchFamily="34" charset="-122"/>
                  </a:endParaRPr>
                </a:p>
              </p:txBody>
            </p:sp>
            <p:sp>
              <p:nvSpPr>
                <p:cNvPr id="47" name="AutoShape 41"/>
                <p:cNvSpPr>
                  <a:spLocks noChangeArrowheads="1"/>
                </p:cNvSpPr>
                <p:nvPr/>
              </p:nvSpPr>
              <p:spPr bwMode="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endParaRPr lang="zh-CN" altLang="en-US" sz="4800">
                    <a:solidFill>
                      <a:srgbClr val="080808"/>
                    </a:solidFill>
                    <a:latin typeface="微软雅黑" panose="020B0503020204020204" pitchFamily="34" charset="-122"/>
                  </a:endParaRPr>
                </a:p>
              </p:txBody>
            </p:sp>
            <p:sp>
              <p:nvSpPr>
                <p:cNvPr id="48" name="AutoShape 42"/>
                <p:cNvSpPr>
                  <a:spLocks noChangeArrowheads="1"/>
                </p:cNvSpPr>
                <p:nvPr/>
              </p:nvSpPr>
              <p:spPr bwMode="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endParaRPr lang="zh-CN" altLang="en-US" sz="4800">
                    <a:solidFill>
                      <a:srgbClr val="080808"/>
                    </a:solidFill>
                    <a:latin typeface="微软雅黑" panose="020B0503020204020204" pitchFamily="34" charset="-122"/>
                  </a:endParaRPr>
                </a:p>
              </p:txBody>
            </p:sp>
          </p:grpSp>
          <p:grpSp>
            <p:nvGrpSpPr>
              <p:cNvPr id="40" name="Group 43"/>
              <p:cNvGrpSpPr>
                <a:grpSpLocks/>
              </p:cNvGrpSpPr>
              <p:nvPr/>
            </p:nvGrpSpPr>
            <p:grpSpPr bwMode="auto">
              <a:xfrm rot="1353540">
                <a:off x="2682" y="1111"/>
                <a:ext cx="743" cy="186"/>
                <a:chOff x="1565" y="2568"/>
                <a:chExt cx="1118" cy="279"/>
              </a:xfrm>
            </p:grpSpPr>
            <p:sp>
              <p:nvSpPr>
                <p:cNvPr id="41" name="AutoShape 44"/>
                <p:cNvSpPr>
                  <a:spLocks noChangeArrowheads="1"/>
                </p:cNvSpPr>
                <p:nvPr/>
              </p:nvSpPr>
              <p:spPr bwMode="gray">
                <a:xfrm rot="5263130">
                  <a:off x="1859" y="2274"/>
                  <a:ext cx="227" cy="816"/>
                </a:xfrm>
                <a:prstGeom prst="moon">
                  <a:avLst>
                    <a:gd name="adj" fmla="val 49773"/>
                  </a:avLst>
                </a:prstGeom>
                <a:solidFill>
                  <a:srgbClr val="F8F8F8">
                    <a:alpha val="3922"/>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endParaRPr lang="zh-CN" altLang="en-US" sz="4800">
                    <a:solidFill>
                      <a:srgbClr val="080808"/>
                    </a:solidFill>
                    <a:latin typeface="微软雅黑" panose="020B0503020204020204" pitchFamily="34" charset="-122"/>
                  </a:endParaRPr>
                </a:p>
              </p:txBody>
            </p:sp>
            <p:sp>
              <p:nvSpPr>
                <p:cNvPr id="42" name="AutoShape 45"/>
                <p:cNvSpPr>
                  <a:spLocks noChangeArrowheads="1"/>
                </p:cNvSpPr>
                <p:nvPr/>
              </p:nvSpPr>
              <p:spPr bwMode="gray">
                <a:xfrm rot="6078281">
                  <a:off x="1995" y="2274"/>
                  <a:ext cx="227" cy="816"/>
                </a:xfrm>
                <a:prstGeom prst="moon">
                  <a:avLst>
                    <a:gd name="adj" fmla="val 49773"/>
                  </a:avLst>
                </a:prstGeom>
                <a:solidFill>
                  <a:srgbClr val="F8F8F8">
                    <a:alpha val="3922"/>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endParaRPr lang="zh-CN" altLang="en-US" sz="4800">
                    <a:solidFill>
                      <a:srgbClr val="080808"/>
                    </a:solidFill>
                    <a:latin typeface="微软雅黑" panose="020B0503020204020204" pitchFamily="34" charset="-122"/>
                  </a:endParaRPr>
                </a:p>
              </p:txBody>
            </p:sp>
            <p:sp>
              <p:nvSpPr>
                <p:cNvPr id="43" name="AutoShape 46"/>
                <p:cNvSpPr>
                  <a:spLocks noChangeArrowheads="1"/>
                </p:cNvSpPr>
                <p:nvPr/>
              </p:nvSpPr>
              <p:spPr bwMode="gray">
                <a:xfrm rot="6373927">
                  <a:off x="2071" y="2296"/>
                  <a:ext cx="227" cy="816"/>
                </a:xfrm>
                <a:prstGeom prst="moon">
                  <a:avLst>
                    <a:gd name="adj" fmla="val 49773"/>
                  </a:avLst>
                </a:prstGeom>
                <a:solidFill>
                  <a:srgbClr val="F8F8F8">
                    <a:alpha val="3922"/>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endParaRPr lang="zh-CN" altLang="en-US" sz="4800">
                    <a:solidFill>
                      <a:srgbClr val="080808"/>
                    </a:solidFill>
                    <a:latin typeface="微软雅黑" panose="020B0503020204020204" pitchFamily="34" charset="-122"/>
                  </a:endParaRPr>
                </a:p>
              </p:txBody>
            </p:sp>
            <p:sp>
              <p:nvSpPr>
                <p:cNvPr id="44" name="AutoShape 47"/>
                <p:cNvSpPr>
                  <a:spLocks noChangeArrowheads="1"/>
                </p:cNvSpPr>
                <p:nvPr/>
              </p:nvSpPr>
              <p:spPr bwMode="gray">
                <a:xfrm rot="6906312">
                  <a:off x="2161" y="2326"/>
                  <a:ext cx="227" cy="816"/>
                </a:xfrm>
                <a:prstGeom prst="moon">
                  <a:avLst>
                    <a:gd name="adj" fmla="val 49773"/>
                  </a:avLst>
                </a:prstGeom>
                <a:solidFill>
                  <a:srgbClr val="F8F8F8">
                    <a:alpha val="3922"/>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endParaRPr lang="zh-CN" altLang="en-US" sz="4800">
                    <a:solidFill>
                      <a:srgbClr val="080808"/>
                    </a:solidFill>
                    <a:latin typeface="微软雅黑" panose="020B0503020204020204" pitchFamily="34" charset="-122"/>
                  </a:endParaRPr>
                </a:p>
              </p:txBody>
            </p:sp>
          </p:grpSp>
        </p:grpSp>
      </p:grpSp>
      <p:sp>
        <p:nvSpPr>
          <p:cNvPr id="49" name="Text Box 48"/>
          <p:cNvSpPr txBox="1">
            <a:spLocks noChangeArrowheads="1"/>
          </p:cNvSpPr>
          <p:nvPr/>
        </p:nvSpPr>
        <p:spPr bwMode="gray">
          <a:xfrm>
            <a:off x="6922784" y="7082608"/>
            <a:ext cx="3422165" cy="1405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algn="ctr"/>
            <a:r>
              <a:rPr lang="zh-CN" altLang="en-US" sz="4267" dirty="0">
                <a:solidFill>
                  <a:prstClr val="black"/>
                </a:solidFill>
                <a:latin typeface="微软雅黑" panose="020B0503020204020204" pitchFamily="34" charset="-122"/>
              </a:rPr>
              <a:t>外部越界攻击事件特点</a:t>
            </a:r>
            <a:endParaRPr lang="en-US" altLang="zh-CN" sz="4267" dirty="0">
              <a:solidFill>
                <a:prstClr val="black"/>
              </a:solidFill>
              <a:latin typeface="微软雅黑" panose="020B0503020204020204" pitchFamily="34" charset="-122"/>
            </a:endParaRPr>
          </a:p>
        </p:txBody>
      </p:sp>
      <p:sp>
        <p:nvSpPr>
          <p:cNvPr id="50" name="Text Box 12"/>
          <p:cNvSpPr txBox="1">
            <a:spLocks noChangeArrowheads="1"/>
          </p:cNvSpPr>
          <p:nvPr/>
        </p:nvSpPr>
        <p:spPr bwMode="gray">
          <a:xfrm>
            <a:off x="10996651" y="3790329"/>
            <a:ext cx="5404309" cy="2332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lnSpc>
                <a:spcPct val="130000"/>
              </a:lnSpc>
            </a:pPr>
            <a:r>
              <a:rPr lang="zh-CN" altLang="en-US" sz="3733" dirty="0">
                <a:solidFill>
                  <a:prstClr val="black"/>
                </a:solidFill>
                <a:latin typeface="微软雅黑" panose="020B0503020204020204" pitchFamily="34" charset="-122"/>
              </a:rPr>
              <a:t>带有</a:t>
            </a:r>
            <a:r>
              <a:rPr lang="zh-CN" altLang="en-US" sz="3733" dirty="0">
                <a:solidFill>
                  <a:srgbClr val="FF0000"/>
                </a:solidFill>
                <a:latin typeface="微软雅黑" panose="020B0503020204020204" pitchFamily="34" charset="-122"/>
              </a:rPr>
              <a:t>政治意图</a:t>
            </a:r>
            <a:r>
              <a:rPr lang="zh-CN" altLang="en-US" sz="3733" dirty="0">
                <a:solidFill>
                  <a:prstClr val="black"/>
                </a:solidFill>
                <a:latin typeface="微软雅黑" panose="020B0503020204020204" pitchFamily="34" charset="-122"/>
              </a:rPr>
              <a:t>的网络攻击大量增加，意识形态已经成为网络攻击的最大诱因</a:t>
            </a:r>
            <a:endParaRPr lang="en-US" altLang="zh-CN" sz="3733" dirty="0">
              <a:solidFill>
                <a:prstClr val="black"/>
              </a:solidFill>
              <a:latin typeface="微软雅黑" panose="020B0503020204020204" pitchFamily="34" charset="-122"/>
            </a:endParaRPr>
          </a:p>
        </p:txBody>
      </p:sp>
      <p:sp>
        <p:nvSpPr>
          <p:cNvPr id="51" name="Text Box 12"/>
          <p:cNvSpPr txBox="1">
            <a:spLocks noChangeArrowheads="1"/>
          </p:cNvSpPr>
          <p:nvPr/>
        </p:nvSpPr>
        <p:spPr bwMode="gray">
          <a:xfrm>
            <a:off x="1382580" y="8491803"/>
            <a:ext cx="5042424" cy="20128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lnSpc>
                <a:spcPct val="130000"/>
              </a:lnSpc>
            </a:pPr>
            <a:r>
              <a:rPr lang="zh-CN" altLang="en-US" sz="3200" dirty="0">
                <a:solidFill>
                  <a:prstClr val="black"/>
                </a:solidFill>
                <a:latin typeface="微软雅黑" panose="020B0503020204020204" pitchFamily="34" charset="-122"/>
              </a:rPr>
              <a:t>很多网络攻击带来了重大</a:t>
            </a:r>
            <a:r>
              <a:rPr lang="zh-CN" altLang="en-US" sz="3200" dirty="0">
                <a:solidFill>
                  <a:srgbClr val="FF0000"/>
                </a:solidFill>
                <a:latin typeface="微软雅黑" panose="020B0503020204020204" pitchFamily="34" charset="-122"/>
              </a:rPr>
              <a:t>经济损失</a:t>
            </a:r>
            <a:r>
              <a:rPr lang="zh-CN" altLang="en-US" sz="3200" dirty="0">
                <a:solidFill>
                  <a:prstClr val="black"/>
                </a:solidFill>
                <a:latin typeface="微软雅黑" panose="020B0503020204020204" pitchFamily="34" charset="-122"/>
              </a:rPr>
              <a:t>，甚至影响并破坏了正常的国际经济秩序</a:t>
            </a:r>
            <a:endParaRPr lang="en-US" altLang="zh-CN" sz="4267" dirty="0">
              <a:solidFill>
                <a:prstClr val="black"/>
              </a:solidFill>
              <a:latin typeface="微软雅黑" panose="020B0503020204020204" pitchFamily="34" charset="-122"/>
            </a:endParaRPr>
          </a:p>
        </p:txBody>
      </p:sp>
      <p:sp>
        <p:nvSpPr>
          <p:cNvPr id="52" name="Text Box 12"/>
          <p:cNvSpPr txBox="1">
            <a:spLocks noChangeArrowheads="1"/>
          </p:cNvSpPr>
          <p:nvPr/>
        </p:nvSpPr>
        <p:spPr bwMode="gray">
          <a:xfrm>
            <a:off x="10785280" y="8004811"/>
            <a:ext cx="5615680" cy="3293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Verdana" panose="020B0604030504040204" pitchFamily="34" charset="0"/>
                <a:ea typeface="微软雅黑" panose="020B0503020204020204" pitchFamily="34" charset="-122"/>
              </a:defRPr>
            </a:lvl1pPr>
            <a:lvl2pPr marL="742950" indent="-285750" eaLnBrk="0" hangingPunct="0">
              <a:defRPr sz="2400" b="1">
                <a:solidFill>
                  <a:schemeClr val="tx1"/>
                </a:solidFill>
                <a:latin typeface="Verdana" panose="020B0604030504040204" pitchFamily="34" charset="0"/>
                <a:ea typeface="微软雅黑" panose="020B0503020204020204" pitchFamily="34" charset="-122"/>
              </a:defRPr>
            </a:lvl2pPr>
            <a:lvl3pPr marL="1143000" indent="-228600" eaLnBrk="0" hangingPunct="0">
              <a:defRPr sz="2400" b="1">
                <a:solidFill>
                  <a:schemeClr val="tx1"/>
                </a:solidFill>
                <a:latin typeface="Verdana" panose="020B0604030504040204" pitchFamily="34" charset="0"/>
                <a:ea typeface="微软雅黑" panose="020B0503020204020204" pitchFamily="34" charset="-122"/>
              </a:defRPr>
            </a:lvl3pPr>
            <a:lvl4pPr marL="1600200" indent="-228600" eaLnBrk="0" hangingPunct="0">
              <a:defRPr sz="2400" b="1">
                <a:solidFill>
                  <a:schemeClr val="tx1"/>
                </a:solidFill>
                <a:latin typeface="Verdana" panose="020B0604030504040204" pitchFamily="34" charset="0"/>
                <a:ea typeface="微软雅黑" panose="020B0503020204020204" pitchFamily="34" charset="-122"/>
              </a:defRPr>
            </a:lvl4pPr>
            <a:lvl5pPr marL="2057400" indent="-228600" eaLnBrk="0" hangingPunct="0">
              <a:defRPr sz="2400" b="1">
                <a:solidFill>
                  <a:schemeClr val="tx1"/>
                </a:solidFill>
                <a:latin typeface="Verdana" panose="020B0604030504040204" pitchFamily="34" charset="0"/>
                <a:ea typeface="微软雅黑" panose="020B0503020204020204" pitchFamily="34" charset="-122"/>
              </a:defRPr>
            </a:lvl5pPr>
            <a:lvl6pPr marL="25146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6pPr>
            <a:lvl7pPr marL="29718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7pPr>
            <a:lvl8pPr marL="34290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8pPr>
            <a:lvl9pPr marL="3886200" indent="-228600" eaLnBrk="0" fontAlgn="base" hangingPunct="0">
              <a:spcBef>
                <a:spcPct val="0"/>
              </a:spcBef>
              <a:spcAft>
                <a:spcPct val="0"/>
              </a:spcAft>
              <a:defRPr sz="2400" b="1">
                <a:solidFill>
                  <a:schemeClr val="tx1"/>
                </a:solidFill>
                <a:latin typeface="Verdana" panose="020B0604030504040204" pitchFamily="34" charset="0"/>
                <a:ea typeface="微软雅黑" panose="020B0503020204020204" pitchFamily="34" charset="-122"/>
              </a:defRPr>
            </a:lvl9pPr>
          </a:lstStyle>
          <a:p>
            <a:pPr eaLnBrk="1" hangingPunct="1">
              <a:lnSpc>
                <a:spcPct val="130000"/>
              </a:lnSpc>
            </a:pPr>
            <a:r>
              <a:rPr lang="zh-CN" altLang="en-US" sz="3200" dirty="0">
                <a:solidFill>
                  <a:prstClr val="black"/>
                </a:solidFill>
                <a:latin typeface="微软雅黑" panose="020B0503020204020204" pitchFamily="34" charset="-122"/>
              </a:rPr>
              <a:t>攻击方式</a:t>
            </a:r>
            <a:r>
              <a:rPr lang="zh-CN" altLang="en-US" sz="3200" dirty="0">
                <a:solidFill>
                  <a:srgbClr val="FF0000"/>
                </a:solidFill>
                <a:latin typeface="微软雅黑" panose="020B0503020204020204" pitchFamily="34" charset="-122"/>
              </a:rPr>
              <a:t>已不是传统的网络攻击方式</a:t>
            </a:r>
            <a:r>
              <a:rPr lang="zh-CN" altLang="en-US" sz="3200" dirty="0">
                <a:solidFill>
                  <a:prstClr val="black"/>
                </a:solidFill>
                <a:latin typeface="微软雅黑" panose="020B0503020204020204" pitchFamily="34" charset="-122"/>
              </a:rPr>
              <a:t>，高级持续性攻击被使用，攻击目标由传统的重要基础设施网络扩大到工控系统和能源系统</a:t>
            </a:r>
            <a:endParaRPr lang="en-US" altLang="zh-CN" sz="3733" dirty="0">
              <a:solidFill>
                <a:prstClr val="black"/>
              </a:solidFill>
              <a:effectLst>
                <a:outerShdw blurRad="38100" dist="38100" dir="2700000" algn="tl">
                  <a:srgbClr val="000000">
                    <a:alpha val="43137"/>
                  </a:srgbClr>
                </a:outerShdw>
              </a:effectLst>
              <a:latin typeface="微软雅黑" panose="020B0503020204020204" pitchFamily="34" charset="-122"/>
            </a:endParaRPr>
          </a:p>
        </p:txBody>
      </p:sp>
      <p:pic>
        <p:nvPicPr>
          <p:cNvPr id="53" name="图片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07234" y="3733949"/>
            <a:ext cx="5536635" cy="7262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60239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8839200" y="304800"/>
            <a:ext cx="17475200" cy="1107996"/>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6600" dirty="0">
                <a:solidFill>
                  <a:schemeClr val="tx1"/>
                </a:solidFill>
                <a:latin typeface="微软雅黑" panose="020B0503020204020204" pitchFamily="34" charset="-122"/>
                <a:ea typeface="微软雅黑" panose="020B0503020204020204" pitchFamily="34" charset="-122"/>
                <a:sym typeface="+mn-ea"/>
              </a:rPr>
              <a:t>亲历重大保障过程中的攻防对抗</a:t>
            </a:r>
          </a:p>
        </p:txBody>
      </p:sp>
      <p:sp>
        <p:nvSpPr>
          <p:cNvPr id="7" name="文本框 6"/>
          <p:cNvSpPr txBox="1"/>
          <p:nvPr/>
        </p:nvSpPr>
        <p:spPr>
          <a:xfrm>
            <a:off x="1422403" y="9545267"/>
            <a:ext cx="13817600" cy="3539174"/>
          </a:xfrm>
          <a:prstGeom prst="rect">
            <a:avLst/>
          </a:prstGeom>
          <a:solidFill>
            <a:schemeClr val="tx2">
              <a:lumMod val="20000"/>
              <a:lumOff val="80000"/>
            </a:schemeClr>
          </a:solidFill>
        </p:spPr>
        <p:txBody>
          <a:bodyPr wrap="square">
            <a:spAutoFit/>
          </a:bodyPr>
          <a:lstStyle/>
          <a:p>
            <a:pPr marL="457206" indent="-457206" algn="l" hangingPunct="1">
              <a:lnSpc>
                <a:spcPct val="150000"/>
              </a:lnSpc>
              <a:buFont typeface="Wingdings" charset="0"/>
              <a:buChar char="u"/>
              <a:defRPr/>
            </a:pPr>
            <a:r>
              <a:rPr lang="en-US" altLang="zh-CN" sz="3733" b="1" dirty="0">
                <a:latin typeface="微软雅黑" panose="020B0503020204020204" pitchFamily="34" charset="-122"/>
                <a:ea typeface="微软雅黑" panose="020B0503020204020204" pitchFamily="34" charset="-122"/>
              </a:rPr>
              <a:t>世界互联网大会官方网站群</a:t>
            </a:r>
            <a:r>
              <a:rPr lang="zh-CN" altLang="en-US" sz="3733" b="1" dirty="0">
                <a:latin typeface="微软雅黑" panose="020B0503020204020204" pitchFamily="34" charset="-122"/>
                <a:ea typeface="微软雅黑" panose="020B0503020204020204" pitchFamily="34" charset="-122"/>
              </a:rPr>
              <a:t>：</a:t>
            </a:r>
            <a:r>
              <a:rPr lang="zh-CN" altLang="en-US" sz="3733" dirty="0">
                <a:latin typeface="微软雅黑" panose="020B0503020204020204" pitchFamily="34" charset="-122"/>
                <a:ea typeface="微软雅黑" panose="020B0503020204020204" pitchFamily="34" charset="-122"/>
              </a:rPr>
              <a:t>攻击总量</a:t>
            </a:r>
            <a:r>
              <a:rPr lang="zh-CN" altLang="en-US" sz="3733" b="1" dirty="0">
                <a:solidFill>
                  <a:srgbClr val="FF0000"/>
                </a:solidFill>
                <a:latin typeface="微软雅黑" panose="020B0503020204020204" pitchFamily="34" charset="-122"/>
                <a:ea typeface="微软雅黑" panose="020B0503020204020204" pitchFamily="34" charset="-122"/>
              </a:rPr>
              <a:t>12</a:t>
            </a:r>
            <a:r>
              <a:rPr lang="en-US" altLang="zh-CN" sz="3733" b="1" dirty="0">
                <a:solidFill>
                  <a:srgbClr val="FF0000"/>
                </a:solidFill>
                <a:latin typeface="微软雅黑" panose="020B0503020204020204" pitchFamily="34" charset="-122"/>
                <a:ea typeface="微软雅黑" panose="020B0503020204020204" pitchFamily="34" charset="-122"/>
              </a:rPr>
              <a:t>,</a:t>
            </a:r>
            <a:r>
              <a:rPr lang="zh-CN" altLang="en-US" sz="3733" b="1" dirty="0">
                <a:solidFill>
                  <a:srgbClr val="FF0000"/>
                </a:solidFill>
                <a:latin typeface="微软雅黑" panose="020B0503020204020204" pitchFamily="34" charset="-122"/>
                <a:ea typeface="微软雅黑" panose="020B0503020204020204" pitchFamily="34" charset="-122"/>
              </a:rPr>
              <a:t>317</a:t>
            </a:r>
            <a:r>
              <a:rPr lang="en-US" altLang="zh-CN" sz="3733" b="1" dirty="0">
                <a:solidFill>
                  <a:srgbClr val="FF0000"/>
                </a:solidFill>
                <a:latin typeface="微软雅黑" panose="020B0503020204020204" pitchFamily="34" charset="-122"/>
                <a:ea typeface="微软雅黑" panose="020B0503020204020204" pitchFamily="34" charset="-122"/>
              </a:rPr>
              <a:t>,</a:t>
            </a:r>
            <a:r>
              <a:rPr lang="zh-CN" altLang="en-US" sz="3733" b="1" dirty="0">
                <a:solidFill>
                  <a:srgbClr val="FF0000"/>
                </a:solidFill>
                <a:latin typeface="微软雅黑" panose="020B0503020204020204" pitchFamily="34" charset="-122"/>
                <a:ea typeface="微软雅黑" panose="020B0503020204020204" pitchFamily="34" charset="-122"/>
              </a:rPr>
              <a:t>402次 </a:t>
            </a:r>
            <a:endParaRPr lang="en-US" altLang="zh-CN" sz="3733" b="1" dirty="0">
              <a:solidFill>
                <a:srgbClr val="FF0000"/>
              </a:solidFill>
              <a:latin typeface="微软雅黑" panose="020B0503020204020204" pitchFamily="34" charset="-122"/>
              <a:ea typeface="微软雅黑" panose="020B0503020204020204" pitchFamily="34" charset="-122"/>
            </a:endParaRPr>
          </a:p>
          <a:p>
            <a:pPr algn="l" eaLnBrk="1" hangingPunct="1">
              <a:lnSpc>
                <a:spcPct val="150000"/>
              </a:lnSpc>
              <a:defRPr/>
            </a:pPr>
            <a:r>
              <a:rPr lang="en-US" altLang="zh-CN" sz="3733" b="1" dirty="0">
                <a:solidFill>
                  <a:srgbClr val="FF0000"/>
                </a:solidFill>
                <a:latin typeface="微软雅黑" panose="020B0503020204020204" pitchFamily="34" charset="-122"/>
                <a:ea typeface="微软雅黑" panose="020B0503020204020204" pitchFamily="34" charset="-122"/>
                <a:sym typeface="+mn-ea"/>
              </a:rPr>
              <a:t>   </a:t>
            </a:r>
            <a:r>
              <a:rPr lang="zh-CN" altLang="en-US" sz="3733" dirty="0">
                <a:latin typeface="微软雅黑" panose="020B0503020204020204" pitchFamily="34" charset="-122"/>
                <a:ea typeface="微软雅黑" panose="020B0503020204020204" pitchFamily="34" charset="-122"/>
                <a:sym typeface="+mn-ea"/>
              </a:rPr>
              <a:t>攻击源前三位国家为</a:t>
            </a:r>
            <a:r>
              <a:rPr lang="zh-CN" altLang="en-US" sz="3733" b="1" dirty="0">
                <a:latin typeface="微软雅黑" panose="020B0503020204020204" pitchFamily="34" charset="-122"/>
                <a:ea typeface="微软雅黑" panose="020B0503020204020204" pitchFamily="34" charset="-122"/>
              </a:rPr>
              <a:t>美国、新加坡、德国</a:t>
            </a:r>
          </a:p>
          <a:p>
            <a:pPr marL="457206" indent="-457206" algn="l" hangingPunct="1">
              <a:lnSpc>
                <a:spcPct val="150000"/>
              </a:lnSpc>
              <a:buFont typeface="Wingdings" charset="0"/>
              <a:buChar char="u"/>
              <a:defRPr/>
            </a:pPr>
            <a:r>
              <a:rPr lang="en-US" altLang="zh-CN" sz="3733" b="1" dirty="0" err="1">
                <a:latin typeface="微软雅黑" panose="020B0503020204020204" pitchFamily="34" charset="-122"/>
                <a:ea typeface="微软雅黑" panose="020B0503020204020204" pitchFamily="34" charset="-122"/>
              </a:rPr>
              <a:t>新蓝网</a:t>
            </a:r>
            <a:r>
              <a:rPr lang="zh-CN" altLang="en-US" sz="3733" b="1" dirty="0">
                <a:latin typeface="微软雅黑" panose="020B0503020204020204" pitchFamily="34" charset="-122"/>
                <a:ea typeface="微软雅黑" panose="020B0503020204020204" pitchFamily="34" charset="-122"/>
              </a:rPr>
              <a:t>：</a:t>
            </a:r>
            <a:r>
              <a:rPr lang="zh-CN" altLang="en-US" sz="3733" dirty="0">
                <a:latin typeface="微软雅黑" panose="020B0503020204020204" pitchFamily="34" charset="-122"/>
                <a:ea typeface="微软雅黑" panose="020B0503020204020204" pitchFamily="34" charset="-122"/>
              </a:rPr>
              <a:t>攻击总量</a:t>
            </a:r>
            <a:r>
              <a:rPr lang="zh-CN" altLang="en-US" sz="3733" b="1" dirty="0">
                <a:solidFill>
                  <a:srgbClr val="FF0000"/>
                </a:solidFill>
                <a:latin typeface="微软雅黑" panose="020B0503020204020204" pitchFamily="34" charset="-122"/>
                <a:ea typeface="微软雅黑" panose="020B0503020204020204" pitchFamily="34" charset="-122"/>
              </a:rPr>
              <a:t>332</a:t>
            </a:r>
            <a:r>
              <a:rPr lang="en-US" altLang="zh-CN" sz="3733" b="1" dirty="0">
                <a:solidFill>
                  <a:srgbClr val="FF0000"/>
                </a:solidFill>
                <a:latin typeface="微软雅黑" panose="020B0503020204020204" pitchFamily="34" charset="-122"/>
                <a:ea typeface="微软雅黑" panose="020B0503020204020204" pitchFamily="34" charset="-122"/>
              </a:rPr>
              <a:t>,</a:t>
            </a:r>
            <a:r>
              <a:rPr lang="zh-CN" altLang="en-US" sz="3733" b="1" dirty="0">
                <a:solidFill>
                  <a:srgbClr val="FF0000"/>
                </a:solidFill>
                <a:latin typeface="微软雅黑" panose="020B0503020204020204" pitchFamily="34" charset="-122"/>
                <a:ea typeface="微软雅黑" panose="020B0503020204020204" pitchFamily="34" charset="-122"/>
              </a:rPr>
              <a:t>849次</a:t>
            </a:r>
            <a:endParaRPr lang="en-US" altLang="zh-CN" sz="3733" b="1" dirty="0">
              <a:solidFill>
                <a:srgbClr val="FF0000"/>
              </a:solidFill>
              <a:latin typeface="微软雅黑" panose="020B0503020204020204" pitchFamily="34" charset="-122"/>
              <a:ea typeface="微软雅黑" panose="020B0503020204020204" pitchFamily="34" charset="-122"/>
            </a:endParaRPr>
          </a:p>
          <a:p>
            <a:pPr marL="457206" indent="-457206" algn="l" hangingPunct="1">
              <a:lnSpc>
                <a:spcPct val="150000"/>
              </a:lnSpc>
              <a:buFont typeface="Wingdings" charset="0"/>
              <a:buChar char="u"/>
              <a:defRPr/>
            </a:pPr>
            <a:r>
              <a:rPr lang="zh-CN" altLang="en-US" sz="3733" dirty="0">
                <a:latin typeface="微软雅黑" panose="020B0503020204020204" pitchFamily="34" charset="-122"/>
                <a:ea typeface="微软雅黑" panose="020B0503020204020204" pitchFamily="34" charset="-122"/>
              </a:rPr>
              <a:t>攻击源前三位国家为</a:t>
            </a:r>
            <a:r>
              <a:rPr lang="zh-CN" altLang="en-US" sz="3733" b="1" dirty="0">
                <a:latin typeface="微软雅黑" panose="020B0503020204020204" pitchFamily="34" charset="-122"/>
                <a:ea typeface="微软雅黑" panose="020B0503020204020204" pitchFamily="34" charset="-122"/>
              </a:rPr>
              <a:t>法国、美国、德国</a:t>
            </a:r>
            <a:endParaRPr lang="zh-CN" altLang="en-US" sz="3733"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7068801" y="9336188"/>
            <a:ext cx="5685976" cy="3211007"/>
          </a:xfrm>
          <a:prstGeom prst="rect">
            <a:avLst/>
          </a:prstGeom>
          <a:solidFill>
            <a:schemeClr val="tx2">
              <a:lumMod val="20000"/>
              <a:lumOff val="80000"/>
            </a:schemeClr>
          </a:solidFill>
        </p:spPr>
        <p:txBody>
          <a:bodyPr wrap="square" rtlCol="0">
            <a:spAutoFit/>
          </a:bodyPr>
          <a:lstStyle/>
          <a:p>
            <a:pPr algn="l"/>
            <a:r>
              <a:rPr lang="zh-CN" altLang="en-US" sz="3733" dirty="0">
                <a:latin typeface="微软雅黑" panose="020B0503020204020204" pitchFamily="34" charset="-122"/>
                <a:ea typeface="微软雅黑" panose="020B0503020204020204" pitchFamily="34" charset="-122"/>
              </a:rPr>
              <a:t>对攻击来源反查显示，境外攻击来源主要为：</a:t>
            </a:r>
            <a:endParaRPr lang="en-US" altLang="zh-CN" sz="3733" dirty="0">
              <a:latin typeface="微软雅黑" panose="020B0503020204020204" pitchFamily="34" charset="-122"/>
              <a:ea typeface="微软雅黑" panose="020B0503020204020204" pitchFamily="34" charset="-122"/>
            </a:endParaRPr>
          </a:p>
          <a:p>
            <a:pPr marL="762010" indent="-762010" algn="l">
              <a:buFont typeface="Wingdings" panose="05000000000000000000" pitchFamily="2" charset="2"/>
              <a:buChar char="ü"/>
            </a:pPr>
            <a:r>
              <a:rPr lang="zh-CN" altLang="en-US" sz="3200" dirty="0">
                <a:latin typeface="微软雅黑" panose="020B0503020204020204" pitchFamily="34" charset="-122"/>
                <a:ea typeface="微软雅黑" panose="020B0503020204020204" pitchFamily="34" charset="-122"/>
              </a:rPr>
              <a:t>境外托管主机</a:t>
            </a:r>
            <a:endParaRPr lang="en-US" altLang="zh-CN" sz="3200" dirty="0">
              <a:latin typeface="微软雅黑" panose="020B0503020204020204" pitchFamily="34" charset="-122"/>
              <a:ea typeface="微软雅黑" panose="020B0503020204020204" pitchFamily="34" charset="-122"/>
            </a:endParaRPr>
          </a:p>
          <a:p>
            <a:pPr marL="762010" indent="-762010" algn="l">
              <a:buFont typeface="Wingdings" panose="05000000000000000000" pitchFamily="2" charset="2"/>
              <a:buChar char="ü"/>
            </a:pPr>
            <a:r>
              <a:rPr lang="zh-CN" altLang="en-US" sz="3200" dirty="0">
                <a:latin typeface="微软雅黑" panose="020B0503020204020204" pitchFamily="34" charset="-122"/>
                <a:ea typeface="微软雅黑" panose="020B0503020204020204" pitchFamily="34" charset="-122"/>
              </a:rPr>
              <a:t>遭远程控制僵尸主机</a:t>
            </a:r>
            <a:endParaRPr lang="en-US" altLang="zh-CN" sz="3200" dirty="0">
              <a:latin typeface="微软雅黑" panose="020B0503020204020204" pitchFamily="34" charset="-122"/>
              <a:ea typeface="微软雅黑" panose="020B0503020204020204" pitchFamily="34" charset="-122"/>
            </a:endParaRPr>
          </a:p>
          <a:p>
            <a:pPr marL="762010" indent="-762010" algn="l">
              <a:buFont typeface="Wingdings" panose="05000000000000000000" pitchFamily="2" charset="2"/>
              <a:buChar char="ü"/>
            </a:pPr>
            <a:r>
              <a:rPr lang="zh-CN" altLang="en-US" sz="3200" dirty="0">
                <a:latin typeface="微软雅黑" panose="020B0503020204020204" pitchFamily="34" charset="-122"/>
                <a:ea typeface="微软雅黑" panose="020B0503020204020204" pitchFamily="34" charset="-122"/>
              </a:rPr>
              <a:t>遭入侵国内网站服务器</a:t>
            </a:r>
            <a:endParaRPr lang="en-US" altLang="zh-CN" sz="3200" dirty="0">
              <a:latin typeface="微软雅黑" panose="020B0503020204020204" pitchFamily="34" charset="-122"/>
              <a:ea typeface="微软雅黑" panose="020B0503020204020204" pitchFamily="34" charset="-122"/>
            </a:endParaRPr>
          </a:p>
          <a:p>
            <a:pPr marL="762010" indent="-762010" algn="l">
              <a:buFont typeface="Wingdings" panose="05000000000000000000" pitchFamily="2" charset="2"/>
              <a:buChar char="ü"/>
            </a:pPr>
            <a:r>
              <a:rPr lang="zh-CN" altLang="en-US" sz="3200" dirty="0">
                <a:latin typeface="微软雅黑" panose="020B0503020204020204" pitchFamily="34" charset="-122"/>
                <a:ea typeface="微软雅黑" panose="020B0503020204020204" pitchFamily="34" charset="-122"/>
              </a:rPr>
              <a:t>境外持续性攻击</a:t>
            </a:r>
          </a:p>
        </p:txBody>
      </p:sp>
      <p:pic>
        <p:nvPicPr>
          <p:cNvPr id="11" name="新闻联播.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13716000" y="2312400"/>
            <a:ext cx="10122139" cy="6326336"/>
          </a:xfrm>
          <a:prstGeom prst="rect">
            <a:avLst/>
          </a:prstGeom>
        </p:spPr>
      </p:pic>
      <p:pic>
        <p:nvPicPr>
          <p:cNvPr id="8" name="image80.png" descr="QQ截图20150926222855.png"/>
          <p:cNvPicPr>
            <a:picLocks noChangeAspect="1"/>
          </p:cNvPicPr>
          <p:nvPr/>
        </p:nvPicPr>
        <p:blipFill>
          <a:blip r:embed="rId6">
            <a:extLst/>
          </a:blip>
          <a:stretch>
            <a:fillRect/>
          </a:stretch>
        </p:blipFill>
        <p:spPr>
          <a:xfrm>
            <a:off x="2209800" y="2312400"/>
            <a:ext cx="11125200" cy="6953250"/>
          </a:xfrm>
          <a:prstGeom prst="rect">
            <a:avLst/>
          </a:prstGeom>
          <a:ln w="12700">
            <a:miter lim="400000"/>
          </a:ln>
        </p:spPr>
      </p:pic>
    </p:spTree>
    <p:extLst>
      <p:ext uri="{BB962C8B-B14F-4D97-AF65-F5344CB8AC3E}">
        <p14:creationId xmlns:p14="http://schemas.microsoft.com/office/powerpoint/2010/main" val="1194293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repeatCount="indefinite"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5032512" y="2997200"/>
            <a:ext cx="7929088" cy="1016000"/>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a:endParaRPr kumimoji="1" lang="zh-CN" altLang="en-US" sz="12267"/>
          </a:p>
        </p:txBody>
      </p:sp>
      <p:sp>
        <p:nvSpPr>
          <p:cNvPr id="29" name="矩形 28"/>
          <p:cNvSpPr/>
          <p:nvPr/>
        </p:nvSpPr>
        <p:spPr>
          <a:xfrm>
            <a:off x="1219200" y="2997200"/>
            <a:ext cx="8530112" cy="101600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a:endParaRPr kumimoji="1" lang="zh-CN" altLang="en-US" sz="12267"/>
          </a:p>
        </p:txBody>
      </p:sp>
      <p:sp>
        <p:nvSpPr>
          <p:cNvPr id="21" name="矩形 20"/>
          <p:cNvSpPr/>
          <p:nvPr/>
        </p:nvSpPr>
        <p:spPr>
          <a:xfrm>
            <a:off x="15036800" y="4013200"/>
            <a:ext cx="5283200" cy="9347200"/>
          </a:xfrm>
          <a:prstGeom prst="rect">
            <a:avLst/>
          </a:prstGeom>
          <a:gradFill>
            <a:gsLst>
              <a:gs pos="0">
                <a:schemeClr val="accent1">
                  <a:lumMod val="5000"/>
                  <a:lumOff val="95000"/>
                </a:schemeClr>
              </a:gs>
              <a:gs pos="100000">
                <a:srgbClr val="00B050"/>
              </a:gs>
              <a:gs pos="8000">
                <a:schemeClr val="bg1"/>
              </a:gs>
              <a:gs pos="54000">
                <a:schemeClr val="bg1"/>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267"/>
          </a:p>
        </p:txBody>
      </p:sp>
      <p:sp>
        <p:nvSpPr>
          <p:cNvPr id="20" name="矩形 19"/>
          <p:cNvSpPr/>
          <p:nvPr/>
        </p:nvSpPr>
        <p:spPr>
          <a:xfrm>
            <a:off x="4470400" y="4013200"/>
            <a:ext cx="5283200" cy="9347200"/>
          </a:xfrm>
          <a:prstGeom prst="rect">
            <a:avLst/>
          </a:prstGeom>
          <a:gradFill>
            <a:gsLst>
              <a:gs pos="0">
                <a:schemeClr val="accent1">
                  <a:lumMod val="5000"/>
                  <a:lumOff val="95000"/>
                </a:schemeClr>
              </a:gs>
              <a:gs pos="100000">
                <a:srgbClr val="FF0000"/>
              </a:gs>
              <a:gs pos="0">
                <a:schemeClr val="bg1"/>
              </a:gs>
              <a:gs pos="52000">
                <a:schemeClr val="bg1"/>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267"/>
          </a:p>
        </p:txBody>
      </p:sp>
      <p:sp>
        <p:nvSpPr>
          <p:cNvPr id="7" name="矩形 6"/>
          <p:cNvSpPr/>
          <p:nvPr/>
        </p:nvSpPr>
        <p:spPr>
          <a:xfrm>
            <a:off x="1219200" y="4013200"/>
            <a:ext cx="5283200" cy="9347200"/>
          </a:xfrm>
          <a:prstGeom prst="rect">
            <a:avLst/>
          </a:prstGeom>
          <a:gradFill>
            <a:gsLst>
              <a:gs pos="0">
                <a:schemeClr val="accent1">
                  <a:lumMod val="5000"/>
                  <a:lumOff val="95000"/>
                </a:schemeClr>
              </a:gs>
              <a:gs pos="100000">
                <a:srgbClr val="FF0000"/>
              </a:gs>
              <a:gs pos="0">
                <a:schemeClr val="bg1"/>
              </a:gs>
              <a:gs pos="52000">
                <a:schemeClr val="bg1"/>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267"/>
          </a:p>
        </p:txBody>
      </p:sp>
      <p:sp>
        <p:nvSpPr>
          <p:cNvPr id="2" name="矩形 1"/>
          <p:cNvSpPr/>
          <p:nvPr>
            <p:custDataLst>
              <p:tags r:id="rId1"/>
            </p:custDataLst>
          </p:nvPr>
        </p:nvSpPr>
        <p:spPr>
          <a:xfrm>
            <a:off x="9237036" y="304800"/>
            <a:ext cx="17475200" cy="1107996"/>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6600" dirty="0" smtClean="0">
                <a:solidFill>
                  <a:schemeClr val="tx1"/>
                </a:solidFill>
                <a:latin typeface="微软雅黑" panose="020B0503020204020204" pitchFamily="34" charset="-122"/>
                <a:ea typeface="微软雅黑" panose="020B0503020204020204" pitchFamily="34" charset="-122"/>
                <a:sym typeface="+mn-ea"/>
              </a:rPr>
              <a:t>两届世界</a:t>
            </a:r>
            <a:r>
              <a:rPr lang="zh-CN" altLang="en-US" sz="6600" dirty="0">
                <a:solidFill>
                  <a:schemeClr val="tx1"/>
                </a:solidFill>
                <a:latin typeface="微软雅黑" panose="020B0503020204020204" pitchFamily="34" charset="-122"/>
                <a:ea typeface="微软雅黑" panose="020B0503020204020204" pitchFamily="34" charset="-122"/>
                <a:sym typeface="+mn-ea"/>
              </a:rPr>
              <a:t>互联网大会攻防比较</a:t>
            </a:r>
          </a:p>
        </p:txBody>
      </p:sp>
      <p:sp>
        <p:nvSpPr>
          <p:cNvPr id="3" name="椭圆 2"/>
          <p:cNvSpPr/>
          <p:nvPr/>
        </p:nvSpPr>
        <p:spPr>
          <a:xfrm>
            <a:off x="2743200" y="5029200"/>
            <a:ext cx="2032000" cy="1422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CN" sz="3200" dirty="0"/>
              <a:t>27</a:t>
            </a:r>
            <a:r>
              <a:rPr kumimoji="1" lang="zh-CN" altLang="en-US" sz="3200" dirty="0"/>
              <a:t>万</a:t>
            </a:r>
          </a:p>
        </p:txBody>
      </p:sp>
      <p:sp>
        <p:nvSpPr>
          <p:cNvPr id="4" name="椭圆 3"/>
          <p:cNvSpPr/>
          <p:nvPr/>
        </p:nvSpPr>
        <p:spPr>
          <a:xfrm>
            <a:off x="1828800" y="9142307"/>
            <a:ext cx="3860800" cy="3454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en-US" altLang="zh-CN" sz="3200" dirty="0"/>
              <a:t>1000</a:t>
            </a:r>
            <a:r>
              <a:rPr kumimoji="1" lang="zh-CN" altLang="en-US" sz="3200" dirty="0"/>
              <a:t>万</a:t>
            </a:r>
            <a:r>
              <a:rPr kumimoji="1" lang="en-US" altLang="zh-CN" sz="3200" dirty="0"/>
              <a:t>+</a:t>
            </a:r>
            <a:endParaRPr kumimoji="1" lang="zh-CN" altLang="en-US" sz="3200" dirty="0"/>
          </a:p>
        </p:txBody>
      </p:sp>
      <p:sp>
        <p:nvSpPr>
          <p:cNvPr id="5" name="文本框 4"/>
          <p:cNvSpPr txBox="1"/>
          <p:nvPr/>
        </p:nvSpPr>
        <p:spPr>
          <a:xfrm>
            <a:off x="10403265" y="2997200"/>
            <a:ext cx="3877985" cy="1569660"/>
          </a:xfrm>
          <a:prstGeom prst="rect">
            <a:avLst/>
          </a:prstGeom>
          <a:noFill/>
        </p:spPr>
        <p:txBody>
          <a:bodyPr wrap="none" rtlCol="0">
            <a:spAutoFit/>
          </a:bodyPr>
          <a:lstStyle/>
          <a:p>
            <a:r>
              <a:rPr kumimoji="1" lang="zh-CN" altLang="en-US" sz="9600">
                <a:latin typeface="SimHei" charset="0"/>
                <a:ea typeface="SimHei" charset="0"/>
                <a:cs typeface="SimHei" charset="0"/>
              </a:rPr>
              <a:t>第一届</a:t>
            </a:r>
          </a:p>
        </p:txBody>
      </p:sp>
      <p:sp>
        <p:nvSpPr>
          <p:cNvPr id="6" name="文本框 5"/>
          <p:cNvSpPr txBox="1"/>
          <p:nvPr/>
        </p:nvSpPr>
        <p:spPr>
          <a:xfrm>
            <a:off x="10200065" y="8077200"/>
            <a:ext cx="3877985" cy="1569660"/>
          </a:xfrm>
          <a:prstGeom prst="rect">
            <a:avLst/>
          </a:prstGeom>
          <a:noFill/>
        </p:spPr>
        <p:txBody>
          <a:bodyPr wrap="none" rtlCol="0">
            <a:spAutoFit/>
          </a:bodyPr>
          <a:lstStyle/>
          <a:p>
            <a:r>
              <a:rPr kumimoji="1" lang="zh-CN" altLang="en-US" sz="9600" dirty="0">
                <a:latin typeface="SimHei" charset="0"/>
                <a:ea typeface="SimHei" charset="0"/>
                <a:cs typeface="SimHei" charset="0"/>
              </a:rPr>
              <a:t>第二届</a:t>
            </a:r>
          </a:p>
        </p:txBody>
      </p:sp>
      <p:sp>
        <p:nvSpPr>
          <p:cNvPr id="8" name="文本框 7"/>
          <p:cNvSpPr txBox="1"/>
          <p:nvPr/>
        </p:nvSpPr>
        <p:spPr>
          <a:xfrm>
            <a:off x="2947307" y="2794000"/>
            <a:ext cx="4288353" cy="1323439"/>
          </a:xfrm>
          <a:prstGeom prst="rect">
            <a:avLst/>
          </a:prstGeom>
          <a:noFill/>
        </p:spPr>
        <p:txBody>
          <a:bodyPr wrap="none" rtlCol="0">
            <a:spAutoFit/>
          </a:bodyPr>
          <a:lstStyle/>
          <a:p>
            <a:r>
              <a:rPr kumimoji="1" lang="zh-CN" altLang="en-US" sz="8000" dirty="0">
                <a:latin typeface="SimHei" charset="0"/>
                <a:ea typeface="SimHei" charset="0"/>
                <a:cs typeface="SimHei" charset="0"/>
              </a:rPr>
              <a:t>攻击规模</a:t>
            </a:r>
          </a:p>
        </p:txBody>
      </p:sp>
      <p:sp>
        <p:nvSpPr>
          <p:cNvPr id="9" name="矩形 8"/>
          <p:cNvSpPr/>
          <p:nvPr/>
        </p:nvSpPr>
        <p:spPr>
          <a:xfrm>
            <a:off x="17678400" y="4013200"/>
            <a:ext cx="5283200" cy="9347200"/>
          </a:xfrm>
          <a:prstGeom prst="rect">
            <a:avLst/>
          </a:prstGeom>
          <a:gradFill>
            <a:gsLst>
              <a:gs pos="0">
                <a:schemeClr val="accent1">
                  <a:lumMod val="5000"/>
                  <a:lumOff val="95000"/>
                </a:schemeClr>
              </a:gs>
              <a:gs pos="100000">
                <a:srgbClr val="00B050"/>
              </a:gs>
              <a:gs pos="8000">
                <a:schemeClr val="bg1"/>
              </a:gs>
              <a:gs pos="54000">
                <a:schemeClr val="bg1"/>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267"/>
          </a:p>
        </p:txBody>
      </p:sp>
      <p:sp>
        <p:nvSpPr>
          <p:cNvPr id="10" name="椭圆 9"/>
          <p:cNvSpPr/>
          <p:nvPr/>
        </p:nvSpPr>
        <p:spPr>
          <a:xfrm>
            <a:off x="19202400" y="5029200"/>
            <a:ext cx="2032000" cy="14224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3200" dirty="0"/>
              <a:t>核心系统防御</a:t>
            </a:r>
          </a:p>
        </p:txBody>
      </p:sp>
      <p:sp>
        <p:nvSpPr>
          <p:cNvPr id="11" name="椭圆 10"/>
          <p:cNvSpPr/>
          <p:nvPr/>
        </p:nvSpPr>
        <p:spPr>
          <a:xfrm>
            <a:off x="18288000" y="7874002"/>
            <a:ext cx="3860800" cy="198289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zh-CN" altLang="en-US" sz="3200" dirty="0">
                <a:solidFill>
                  <a:schemeClr val="tx1"/>
                </a:solidFill>
              </a:rPr>
              <a:t>核心与周边</a:t>
            </a:r>
            <a:r>
              <a:rPr kumimoji="1" lang="zh-CN" altLang="en-US" sz="3200">
                <a:solidFill>
                  <a:schemeClr val="tx1"/>
                </a:solidFill>
              </a:rPr>
              <a:t>重要系统防御</a:t>
            </a:r>
            <a:endParaRPr kumimoji="1" lang="zh-CN" altLang="en-US" sz="3200" dirty="0">
              <a:solidFill>
                <a:schemeClr val="tx1"/>
              </a:solidFill>
            </a:endParaRPr>
          </a:p>
        </p:txBody>
      </p:sp>
      <p:sp>
        <p:nvSpPr>
          <p:cNvPr id="12" name="文本框 11"/>
          <p:cNvSpPr txBox="1"/>
          <p:nvPr/>
        </p:nvSpPr>
        <p:spPr>
          <a:xfrm>
            <a:off x="17148342" y="2946240"/>
            <a:ext cx="4288353" cy="1323439"/>
          </a:xfrm>
          <a:prstGeom prst="rect">
            <a:avLst/>
          </a:prstGeom>
          <a:noFill/>
        </p:spPr>
        <p:txBody>
          <a:bodyPr wrap="none" rtlCol="0">
            <a:spAutoFit/>
          </a:bodyPr>
          <a:lstStyle/>
          <a:p>
            <a:r>
              <a:rPr kumimoji="1" lang="zh-CN" altLang="en-US" sz="8000" dirty="0">
                <a:latin typeface="SimHei" charset="0"/>
                <a:ea typeface="SimHei" charset="0"/>
                <a:cs typeface="SimHei" charset="0"/>
              </a:rPr>
              <a:t>防御手段</a:t>
            </a:r>
          </a:p>
        </p:txBody>
      </p:sp>
      <p:sp>
        <p:nvSpPr>
          <p:cNvPr id="14" name="椭圆 13"/>
          <p:cNvSpPr/>
          <p:nvPr/>
        </p:nvSpPr>
        <p:spPr>
          <a:xfrm>
            <a:off x="18471347" y="9499602"/>
            <a:ext cx="3860800" cy="198289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r>
              <a:rPr kumimoji="1" lang="zh-CN" altLang="en-US" sz="3200" dirty="0">
                <a:solidFill>
                  <a:schemeClr val="tx1"/>
                </a:solidFill>
              </a:rPr>
              <a:t>云安全防御系统</a:t>
            </a:r>
          </a:p>
        </p:txBody>
      </p:sp>
      <p:sp>
        <p:nvSpPr>
          <p:cNvPr id="15" name="椭圆 14"/>
          <p:cNvSpPr/>
          <p:nvPr/>
        </p:nvSpPr>
        <p:spPr>
          <a:xfrm>
            <a:off x="18389600" y="11352954"/>
            <a:ext cx="3860800" cy="1982893"/>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r>
              <a:rPr kumimoji="1" lang="zh-CN" altLang="en-US" sz="3200" dirty="0">
                <a:solidFill>
                  <a:schemeClr val="tx1"/>
                </a:solidFill>
              </a:rPr>
              <a:t>大数据分析系统</a:t>
            </a:r>
          </a:p>
        </p:txBody>
      </p:sp>
      <p:cxnSp>
        <p:nvCxnSpPr>
          <p:cNvPr id="17" name="直线连接符 16"/>
          <p:cNvCxnSpPr/>
          <p:nvPr/>
        </p:nvCxnSpPr>
        <p:spPr>
          <a:xfrm>
            <a:off x="1219200" y="7264400"/>
            <a:ext cx="21742400" cy="0"/>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028235" y="4667805"/>
            <a:ext cx="2236510" cy="1569660"/>
          </a:xfrm>
          <a:prstGeom prst="rect">
            <a:avLst/>
          </a:prstGeom>
          <a:noFill/>
        </p:spPr>
        <p:txBody>
          <a:bodyPr wrap="none" rtlCol="0">
            <a:spAutoFit/>
          </a:bodyPr>
          <a:lstStyle/>
          <a:p>
            <a:r>
              <a:rPr kumimoji="1" lang="en-US" altLang="zh-CN" sz="3200" dirty="0">
                <a:latin typeface="SimHei" charset="0"/>
                <a:ea typeface="SimHei" charset="0"/>
                <a:cs typeface="SimHei" charset="0"/>
              </a:rPr>
              <a:t>SQL</a:t>
            </a:r>
            <a:r>
              <a:rPr kumimoji="1" lang="zh-CN" altLang="en-US" sz="3200" dirty="0">
                <a:latin typeface="SimHei" charset="0"/>
                <a:ea typeface="SimHei" charset="0"/>
                <a:cs typeface="SimHei" charset="0"/>
              </a:rPr>
              <a:t>注入</a:t>
            </a:r>
          </a:p>
          <a:p>
            <a:r>
              <a:rPr kumimoji="1" lang="zh-CN" altLang="en-US" sz="3200" dirty="0">
                <a:latin typeface="SimHei" charset="0"/>
                <a:ea typeface="SimHei" charset="0"/>
                <a:cs typeface="SimHei" charset="0"/>
              </a:rPr>
              <a:t>常规攻击</a:t>
            </a:r>
          </a:p>
          <a:p>
            <a:r>
              <a:rPr kumimoji="1" lang="zh-CN" altLang="en-US" sz="3200" dirty="0">
                <a:latin typeface="SimHei" charset="0"/>
                <a:ea typeface="SimHei" charset="0"/>
                <a:cs typeface="SimHei" charset="0"/>
              </a:rPr>
              <a:t>自动化攻击</a:t>
            </a:r>
          </a:p>
        </p:txBody>
      </p:sp>
      <p:sp>
        <p:nvSpPr>
          <p:cNvPr id="25" name="文本框 24"/>
          <p:cNvSpPr txBox="1"/>
          <p:nvPr/>
        </p:nvSpPr>
        <p:spPr>
          <a:xfrm>
            <a:off x="6705600" y="8280400"/>
            <a:ext cx="3043712" cy="4031873"/>
          </a:xfrm>
          <a:prstGeom prst="rect">
            <a:avLst/>
          </a:prstGeom>
          <a:noFill/>
        </p:spPr>
        <p:txBody>
          <a:bodyPr wrap="square" rtlCol="0">
            <a:spAutoFit/>
          </a:bodyPr>
          <a:lstStyle/>
          <a:p>
            <a:r>
              <a:rPr kumimoji="1" lang="zh-CN" altLang="en-US" sz="3200" dirty="0">
                <a:latin typeface="SimHei" charset="0"/>
                <a:ea typeface="SimHei" charset="0"/>
                <a:cs typeface="SimHei" charset="0"/>
              </a:rPr>
              <a:t>持久化攻击</a:t>
            </a:r>
          </a:p>
          <a:p>
            <a:r>
              <a:rPr kumimoji="1" lang="en-US" altLang="zh-CN" sz="3200" dirty="0">
                <a:latin typeface="SimHei" charset="0"/>
                <a:ea typeface="SimHei" charset="0"/>
                <a:cs typeface="SimHei" charset="0"/>
              </a:rPr>
              <a:t>DDOS</a:t>
            </a:r>
            <a:r>
              <a:rPr kumimoji="1" lang="zh-CN" altLang="en-US" sz="3200" dirty="0">
                <a:latin typeface="SimHei" charset="0"/>
                <a:ea typeface="SimHei" charset="0"/>
                <a:cs typeface="SimHei" charset="0"/>
              </a:rPr>
              <a:t>攻击</a:t>
            </a:r>
          </a:p>
          <a:p>
            <a:r>
              <a:rPr kumimoji="1" lang="zh-CN" altLang="en-US" sz="3200" dirty="0">
                <a:latin typeface="SimHei" charset="0"/>
                <a:ea typeface="SimHei" charset="0"/>
                <a:cs typeface="SimHei" charset="0"/>
              </a:rPr>
              <a:t>僵尸网络攻击</a:t>
            </a:r>
          </a:p>
          <a:p>
            <a:r>
              <a:rPr kumimoji="1" lang="zh-CN" altLang="en-US" sz="3200" dirty="0">
                <a:latin typeface="SimHei" charset="0"/>
                <a:ea typeface="SimHei" charset="0"/>
                <a:cs typeface="SimHei" charset="0"/>
              </a:rPr>
              <a:t>多层挑板潜藏</a:t>
            </a:r>
          </a:p>
          <a:p>
            <a:r>
              <a:rPr kumimoji="1" lang="zh-CN" altLang="en-US" sz="3200" dirty="0">
                <a:latin typeface="SimHei" charset="0"/>
                <a:ea typeface="SimHei" charset="0"/>
                <a:cs typeface="SimHei" charset="0"/>
              </a:rPr>
              <a:t>新型</a:t>
            </a:r>
            <a:r>
              <a:rPr kumimoji="1" lang="en-US" altLang="zh-CN" sz="3200" dirty="0">
                <a:latin typeface="SimHei" charset="0"/>
                <a:ea typeface="SimHei" charset="0"/>
                <a:cs typeface="SimHei" charset="0"/>
              </a:rPr>
              <a:t>0day</a:t>
            </a:r>
            <a:r>
              <a:rPr kumimoji="1" lang="zh-CN" altLang="en-US" sz="3200" dirty="0">
                <a:latin typeface="SimHei" charset="0"/>
                <a:ea typeface="SimHei" charset="0"/>
                <a:cs typeface="SimHei" charset="0"/>
              </a:rPr>
              <a:t>攻击</a:t>
            </a:r>
          </a:p>
          <a:p>
            <a:r>
              <a:rPr kumimoji="1" lang="zh-CN" altLang="en-US" sz="3200" dirty="0">
                <a:latin typeface="SimHei" charset="0"/>
                <a:ea typeface="SimHei" charset="0"/>
                <a:cs typeface="SimHei" charset="0"/>
              </a:rPr>
              <a:t>面向网站应用</a:t>
            </a:r>
          </a:p>
          <a:p>
            <a:r>
              <a:rPr kumimoji="1" lang="en-US" altLang="zh-CN" sz="3200" dirty="0">
                <a:latin typeface="SimHei" charset="0"/>
                <a:ea typeface="SimHei" charset="0"/>
                <a:cs typeface="SimHei" charset="0"/>
              </a:rPr>
              <a:t>WIFI</a:t>
            </a:r>
            <a:r>
              <a:rPr kumimoji="1" lang="zh-CN" altLang="en-US" sz="3200" dirty="0">
                <a:latin typeface="SimHei" charset="0"/>
                <a:ea typeface="SimHei" charset="0"/>
                <a:cs typeface="SimHei" charset="0"/>
              </a:rPr>
              <a:t>等社会基础工程</a:t>
            </a:r>
          </a:p>
        </p:txBody>
      </p:sp>
      <p:sp>
        <p:nvSpPr>
          <p:cNvPr id="27" name="文本框 26"/>
          <p:cNvSpPr txBox="1"/>
          <p:nvPr/>
        </p:nvSpPr>
        <p:spPr>
          <a:xfrm>
            <a:off x="15240001" y="4814095"/>
            <a:ext cx="2207763" cy="1077218"/>
          </a:xfrm>
          <a:prstGeom prst="rect">
            <a:avLst/>
          </a:prstGeom>
          <a:noFill/>
        </p:spPr>
        <p:txBody>
          <a:bodyPr wrap="square" rtlCol="0">
            <a:spAutoFit/>
          </a:bodyPr>
          <a:lstStyle/>
          <a:p>
            <a:r>
              <a:rPr kumimoji="1" lang="zh-CN" altLang="en-US" sz="3200" dirty="0">
                <a:latin typeface="SimHei" charset="0"/>
                <a:ea typeface="SimHei" charset="0"/>
                <a:cs typeface="SimHei" charset="0"/>
              </a:rPr>
              <a:t>单一</a:t>
            </a:r>
            <a:r>
              <a:rPr kumimoji="1" lang="zh-CN" altLang="en-US" sz="3200">
                <a:latin typeface="SimHei" charset="0"/>
                <a:ea typeface="SimHei" charset="0"/>
                <a:cs typeface="SimHei" charset="0"/>
              </a:rPr>
              <a:t>应用系统防御</a:t>
            </a:r>
            <a:endParaRPr kumimoji="1" lang="zh-CN" altLang="en-US" sz="3200" dirty="0">
              <a:latin typeface="SimHei" charset="0"/>
              <a:ea typeface="SimHei" charset="0"/>
              <a:cs typeface="SimHei" charset="0"/>
            </a:endParaRPr>
          </a:p>
        </p:txBody>
      </p:sp>
      <p:sp>
        <p:nvSpPr>
          <p:cNvPr id="28" name="文本框 27"/>
          <p:cNvSpPr txBox="1"/>
          <p:nvPr/>
        </p:nvSpPr>
        <p:spPr>
          <a:xfrm>
            <a:off x="15032512" y="8271741"/>
            <a:ext cx="2645888" cy="4031873"/>
          </a:xfrm>
          <a:prstGeom prst="rect">
            <a:avLst/>
          </a:prstGeom>
          <a:noFill/>
        </p:spPr>
        <p:txBody>
          <a:bodyPr wrap="square" rtlCol="0">
            <a:spAutoFit/>
          </a:bodyPr>
          <a:lstStyle/>
          <a:p>
            <a:r>
              <a:rPr kumimoji="1" lang="zh-CN" altLang="en-US" sz="3200" dirty="0">
                <a:latin typeface="SimHei" charset="0"/>
                <a:ea typeface="SimHei" charset="0"/>
                <a:cs typeface="SimHei" charset="0"/>
              </a:rPr>
              <a:t>区域性全面检测、加固、防御、反制</a:t>
            </a:r>
          </a:p>
          <a:p>
            <a:endParaRPr kumimoji="1" lang="zh-CN" altLang="en-US" sz="3200" dirty="0">
              <a:latin typeface="SimHei" charset="0"/>
              <a:ea typeface="SimHei" charset="0"/>
              <a:cs typeface="SimHei" charset="0"/>
            </a:endParaRPr>
          </a:p>
          <a:p>
            <a:r>
              <a:rPr kumimoji="1" lang="zh-CN" altLang="en-US" sz="3200" dirty="0">
                <a:latin typeface="SimHei" charset="0"/>
                <a:ea typeface="SimHei" charset="0"/>
                <a:cs typeface="SimHei" charset="0"/>
              </a:rPr>
              <a:t>追溯与研判</a:t>
            </a:r>
          </a:p>
          <a:p>
            <a:r>
              <a:rPr kumimoji="1" lang="zh-CN" altLang="en-US" sz="3200" dirty="0">
                <a:latin typeface="SimHei" charset="0"/>
                <a:ea typeface="SimHei" charset="0"/>
                <a:cs typeface="SimHei" charset="0"/>
              </a:rPr>
              <a:t>大数据实时分析与预警大数据态势感知</a:t>
            </a:r>
          </a:p>
        </p:txBody>
      </p:sp>
    </p:spTree>
    <p:extLst>
      <p:ext uri="{BB962C8B-B14F-4D97-AF65-F5344CB8AC3E}">
        <p14:creationId xmlns:p14="http://schemas.microsoft.com/office/powerpoint/2010/main" val="2101613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44072" y="381000"/>
            <a:ext cx="14287528" cy="923330"/>
          </a:xfrm>
          <a:effectLst>
            <a:outerShdw blurRad="50800" dist="38100" dir="8100000" algn="tr" rotWithShape="0">
              <a:prstClr val="black">
                <a:alpha val="40000"/>
              </a:prstClr>
            </a:outerShdw>
          </a:effectLst>
        </p:spPr>
        <p:txBody>
          <a:bodyPr wrap="square">
            <a:spAutoFit/>
          </a:bodyPr>
          <a:lstStyle/>
          <a:p>
            <a:pPr algn="l" defTabSz="2727994"/>
            <a:r>
              <a:rPr lang="zh-CN" altLang="en-US" sz="6000" dirty="0">
                <a:solidFill>
                  <a:schemeClr val="tx1"/>
                </a:solidFill>
                <a:latin typeface="微软雅黑" panose="020B0503020204020204" pitchFamily="34" charset="-122"/>
                <a:ea typeface="微软雅黑" panose="020B0503020204020204" pitchFamily="34" charset="-122"/>
                <a:cs typeface="+mn-cs"/>
              </a:rPr>
              <a:t>大数据</a:t>
            </a:r>
            <a:r>
              <a:rPr lang="zh-CN" altLang="en-US" sz="6000" dirty="0" smtClean="0">
                <a:solidFill>
                  <a:schemeClr val="tx1"/>
                </a:solidFill>
                <a:latin typeface="微软雅黑" panose="020B0503020204020204" pitchFamily="34" charset="-122"/>
                <a:ea typeface="微软雅黑" panose="020B0503020204020204" pitchFamily="34" charset="-122"/>
                <a:cs typeface="+mn-cs"/>
              </a:rPr>
              <a:t>解读世界</a:t>
            </a:r>
            <a:r>
              <a:rPr lang="zh-CN" altLang="en-US" sz="6000" dirty="0">
                <a:solidFill>
                  <a:schemeClr val="tx1"/>
                </a:solidFill>
                <a:latin typeface="微软雅黑" panose="020B0503020204020204" pitchFamily="34" charset="-122"/>
                <a:ea typeface="微软雅黑" panose="020B0503020204020204" pitchFamily="34" charset="-122"/>
                <a:cs typeface="+mn-cs"/>
              </a:rPr>
              <a:t>互联网大会“谁在攻击”</a:t>
            </a:r>
          </a:p>
        </p:txBody>
      </p:sp>
      <p:pic>
        <p:nvPicPr>
          <p:cNvPr id="82946" name="Picture 2"/>
          <p:cNvPicPr>
            <a:picLocks noChangeAspect="1" noChangeArrowheads="1"/>
          </p:cNvPicPr>
          <p:nvPr/>
        </p:nvPicPr>
        <p:blipFill>
          <a:blip r:embed="rId3"/>
          <a:srcRect/>
          <a:stretch>
            <a:fillRect/>
          </a:stretch>
        </p:blipFill>
        <p:spPr bwMode="auto">
          <a:xfrm>
            <a:off x="1063351" y="2095467"/>
            <a:ext cx="7298211" cy="11430032"/>
          </a:xfrm>
          <a:prstGeom prst="rect">
            <a:avLst/>
          </a:prstGeom>
          <a:noFill/>
          <a:ln w="9525">
            <a:noFill/>
            <a:miter lim="800000"/>
            <a:headEnd/>
            <a:tailEnd/>
          </a:ln>
          <a:effectLst/>
        </p:spPr>
      </p:pic>
      <p:pic>
        <p:nvPicPr>
          <p:cNvPr id="82947" name="Picture 3"/>
          <p:cNvPicPr>
            <a:picLocks noChangeAspect="1" noChangeArrowheads="1"/>
          </p:cNvPicPr>
          <p:nvPr/>
        </p:nvPicPr>
        <p:blipFill>
          <a:blip r:embed="rId4"/>
          <a:srcRect/>
          <a:stretch>
            <a:fillRect/>
          </a:stretch>
        </p:blipFill>
        <p:spPr bwMode="auto">
          <a:xfrm>
            <a:off x="8572476" y="2095467"/>
            <a:ext cx="7373779" cy="11430032"/>
          </a:xfrm>
          <a:prstGeom prst="rect">
            <a:avLst/>
          </a:prstGeom>
          <a:noFill/>
          <a:ln w="9525">
            <a:noFill/>
            <a:miter lim="800000"/>
            <a:headEnd/>
            <a:tailEnd/>
          </a:ln>
          <a:effectLst/>
        </p:spPr>
      </p:pic>
      <p:pic>
        <p:nvPicPr>
          <p:cNvPr id="82948" name="Picture 4"/>
          <p:cNvPicPr>
            <a:picLocks noChangeAspect="1" noChangeArrowheads="1"/>
          </p:cNvPicPr>
          <p:nvPr/>
        </p:nvPicPr>
        <p:blipFill>
          <a:blip r:embed="rId5"/>
          <a:srcRect/>
          <a:stretch>
            <a:fillRect/>
          </a:stretch>
        </p:blipFill>
        <p:spPr bwMode="auto">
          <a:xfrm>
            <a:off x="16192528" y="2095467"/>
            <a:ext cx="7239051" cy="11430032"/>
          </a:xfrm>
          <a:prstGeom prst="rect">
            <a:avLst/>
          </a:prstGeom>
          <a:noFill/>
          <a:ln w="9525">
            <a:noFill/>
            <a:miter lim="800000"/>
            <a:headEnd/>
            <a:tailEnd/>
          </a:ln>
          <a:effectLst/>
        </p:spPr>
      </p:pic>
    </p:spTree>
    <p:extLst>
      <p:ext uri="{BB962C8B-B14F-4D97-AF65-F5344CB8AC3E}">
        <p14:creationId xmlns:p14="http://schemas.microsoft.com/office/powerpoint/2010/main" val="1364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2946"/>
                                        </p:tgtEl>
                                        <p:attrNameLst>
                                          <p:attrName>style.visibility</p:attrName>
                                        </p:attrNameLst>
                                      </p:cBhvr>
                                      <p:to>
                                        <p:strVal val="visible"/>
                                      </p:to>
                                    </p:set>
                                    <p:anim calcmode="lin" valueType="num">
                                      <p:cBhvr additive="base">
                                        <p:cTn id="7" dur="500" fill="hold"/>
                                        <p:tgtEl>
                                          <p:spTgt spid="82946"/>
                                        </p:tgtEl>
                                        <p:attrNameLst>
                                          <p:attrName>ppt_x</p:attrName>
                                        </p:attrNameLst>
                                      </p:cBhvr>
                                      <p:tavLst>
                                        <p:tav tm="0">
                                          <p:val>
                                            <p:strVal val="1+#ppt_w/2"/>
                                          </p:val>
                                        </p:tav>
                                        <p:tav tm="100000">
                                          <p:val>
                                            <p:strVal val="#ppt_x"/>
                                          </p:val>
                                        </p:tav>
                                      </p:tavLst>
                                    </p:anim>
                                    <p:anim calcmode="lin" valueType="num">
                                      <p:cBhvr additive="base">
                                        <p:cTn id="8" dur="500" fill="hold"/>
                                        <p:tgtEl>
                                          <p:spTgt spid="829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500"/>
                                  </p:stCondLst>
                                  <p:childTnLst>
                                    <p:set>
                                      <p:cBhvr>
                                        <p:cTn id="11" dur="1" fill="hold">
                                          <p:stCondLst>
                                            <p:cond delay="0"/>
                                          </p:stCondLst>
                                        </p:cTn>
                                        <p:tgtEl>
                                          <p:spTgt spid="82947"/>
                                        </p:tgtEl>
                                        <p:attrNameLst>
                                          <p:attrName>style.visibility</p:attrName>
                                        </p:attrNameLst>
                                      </p:cBhvr>
                                      <p:to>
                                        <p:strVal val="visible"/>
                                      </p:to>
                                    </p:set>
                                    <p:anim calcmode="lin" valueType="num">
                                      <p:cBhvr additive="base">
                                        <p:cTn id="12" dur="500" fill="hold"/>
                                        <p:tgtEl>
                                          <p:spTgt spid="82947"/>
                                        </p:tgtEl>
                                        <p:attrNameLst>
                                          <p:attrName>ppt_x</p:attrName>
                                        </p:attrNameLst>
                                      </p:cBhvr>
                                      <p:tavLst>
                                        <p:tav tm="0">
                                          <p:val>
                                            <p:strVal val="1+#ppt_w/2"/>
                                          </p:val>
                                        </p:tav>
                                        <p:tav tm="100000">
                                          <p:val>
                                            <p:strVal val="#ppt_x"/>
                                          </p:val>
                                        </p:tav>
                                      </p:tavLst>
                                    </p:anim>
                                    <p:anim calcmode="lin" valueType="num">
                                      <p:cBhvr additive="base">
                                        <p:cTn id="13" dur="500" fill="hold"/>
                                        <p:tgtEl>
                                          <p:spTgt spid="82947"/>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2" fill="hold" nodeType="afterEffect">
                                  <p:stCondLst>
                                    <p:cond delay="500"/>
                                  </p:stCondLst>
                                  <p:childTnLst>
                                    <p:set>
                                      <p:cBhvr>
                                        <p:cTn id="16" dur="1" fill="hold">
                                          <p:stCondLst>
                                            <p:cond delay="0"/>
                                          </p:stCondLst>
                                        </p:cTn>
                                        <p:tgtEl>
                                          <p:spTgt spid="82948"/>
                                        </p:tgtEl>
                                        <p:attrNameLst>
                                          <p:attrName>style.visibility</p:attrName>
                                        </p:attrNameLst>
                                      </p:cBhvr>
                                      <p:to>
                                        <p:strVal val="visible"/>
                                      </p:to>
                                    </p:set>
                                    <p:anim calcmode="lin" valueType="num">
                                      <p:cBhvr additive="base">
                                        <p:cTn id="17" dur="500" fill="hold"/>
                                        <p:tgtEl>
                                          <p:spTgt spid="82948"/>
                                        </p:tgtEl>
                                        <p:attrNameLst>
                                          <p:attrName>ppt_x</p:attrName>
                                        </p:attrNameLst>
                                      </p:cBhvr>
                                      <p:tavLst>
                                        <p:tav tm="0">
                                          <p:val>
                                            <p:strVal val="1+#ppt_w/2"/>
                                          </p:val>
                                        </p:tav>
                                        <p:tav tm="100000">
                                          <p:val>
                                            <p:strVal val="#ppt_x"/>
                                          </p:val>
                                        </p:tav>
                                      </p:tavLst>
                                    </p:anim>
                                    <p:anim calcmode="lin" valueType="num">
                                      <p:cBhvr additive="base">
                                        <p:cTn id="18" dur="500" fill="hold"/>
                                        <p:tgtEl>
                                          <p:spTgt spid="829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2213235" y="5348160"/>
            <a:ext cx="11822402" cy="780904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2267"/>
          </a:p>
        </p:txBody>
      </p:sp>
      <p:sp>
        <p:nvSpPr>
          <p:cNvPr id="3" name="文本框 2"/>
          <p:cNvSpPr txBox="1"/>
          <p:nvPr>
            <p:custDataLst>
              <p:tags r:id="rId1"/>
            </p:custDataLst>
          </p:nvPr>
        </p:nvSpPr>
        <p:spPr>
          <a:xfrm>
            <a:off x="12954505" y="277764"/>
            <a:ext cx="17271496" cy="1107996"/>
          </a:xfrm>
          <a:prstGeom prst="rect">
            <a:avLst/>
          </a:prstGeom>
          <a:effectLst>
            <a:outerShdw blurRad="50800" dist="38100" dir="8100000" algn="tr" rotWithShape="0">
              <a:prstClr val="black">
                <a:alpha val="40000"/>
              </a:prstClr>
            </a:outerShdw>
          </a:effectLst>
        </p:spPr>
        <p:txBody>
          <a:bodyPr wrap="square">
            <a:spAutoFit/>
          </a:bodyPr>
          <a:lstStyle>
            <a:defPPr>
              <a:defRPr lang="en-US"/>
            </a:defPPr>
            <a:lvl1pPr algn="r">
              <a:defRPr sz="2800">
                <a:solidFill>
                  <a:schemeClr val="tx2">
                    <a:lumMod val="75000"/>
                  </a:schemeClr>
                </a:solidFill>
                <a:latin typeface="微软雅黑" panose="020B0503020204020204" pitchFamily="34" charset="-122"/>
                <a:ea typeface="微软雅黑" panose="020B0503020204020204" pitchFamily="34" charset="-122"/>
              </a:defRPr>
            </a:lvl1pPr>
          </a:lstStyle>
          <a:p>
            <a:pPr algn="l"/>
            <a:r>
              <a:rPr lang="zh-CN" altLang="en-US" sz="6600" dirty="0">
                <a:solidFill>
                  <a:schemeClr val="tx1"/>
                </a:solidFill>
                <a:sym typeface="+mn-ea"/>
              </a:rPr>
              <a:t>基于大数据的安全态势感知</a:t>
            </a:r>
          </a:p>
        </p:txBody>
      </p:sp>
      <p:sp>
        <p:nvSpPr>
          <p:cNvPr id="2" name="文本框 1"/>
          <p:cNvSpPr txBox="1"/>
          <p:nvPr/>
        </p:nvSpPr>
        <p:spPr>
          <a:xfrm>
            <a:off x="12649200" y="2819400"/>
            <a:ext cx="10363199" cy="1815690"/>
          </a:xfrm>
          <a:prstGeom prst="rect">
            <a:avLst/>
          </a:prstGeom>
          <a:solidFill>
            <a:schemeClr val="tx2">
              <a:lumMod val="20000"/>
              <a:lumOff val="80000"/>
            </a:schemeClr>
          </a:solidFill>
        </p:spPr>
        <p:txBody>
          <a:bodyPr wrap="square" rtlCol="0">
            <a:spAutoFit/>
          </a:bodyPr>
          <a:lstStyle/>
          <a:p>
            <a:r>
              <a:rPr lang="zh-CN" altLang="en-US" sz="3733" dirty="0">
                <a:latin typeface="微软雅黑" panose="020B0503020204020204" pitchFamily="34" charset="-122"/>
                <a:ea typeface="微软雅黑" panose="020B0503020204020204" pitchFamily="34" charset="-122"/>
              </a:rPr>
              <a:t>“态势感知”（</a:t>
            </a:r>
            <a:r>
              <a:rPr lang="en-US" altLang="zh-CN" sz="3733" dirty="0">
                <a:latin typeface="微软雅黑" panose="020B0503020204020204" pitchFamily="34" charset="-122"/>
                <a:ea typeface="微软雅黑" panose="020B0503020204020204" pitchFamily="34" charset="-122"/>
              </a:rPr>
              <a:t>SA, Situation Awareness</a:t>
            </a:r>
            <a:r>
              <a:rPr lang="zh-CN" altLang="en-US" sz="3733" dirty="0">
                <a:latin typeface="微软雅黑" panose="020B0503020204020204" pitchFamily="34" charset="-122"/>
                <a:ea typeface="微软雅黑" panose="020B0503020204020204" pitchFamily="34" charset="-122"/>
              </a:rPr>
              <a:t>），指在特定时空下对动态环境中各元素或对象的觉察、理解以及对未来的预测。</a:t>
            </a:r>
          </a:p>
        </p:txBody>
      </p:sp>
      <p:graphicFrame>
        <p:nvGraphicFramePr>
          <p:cNvPr id="4" name="图示 3"/>
          <p:cNvGraphicFramePr/>
          <p:nvPr>
            <p:extLst>
              <p:ext uri="{D42A27DB-BD31-4B8C-83A1-F6EECF244321}">
                <p14:modId xmlns:p14="http://schemas.microsoft.com/office/powerpoint/2010/main" val="1192064997"/>
              </p:ext>
            </p:extLst>
          </p:nvPr>
        </p:nvGraphicFramePr>
        <p:xfrm>
          <a:off x="1300480" y="2184401"/>
          <a:ext cx="10078720" cy="2960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a:xfrm>
            <a:off x="3454400" y="4472076"/>
            <a:ext cx="5567680" cy="6726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733" dirty="0">
                <a:latin typeface="微软雅黑" panose="020B0503020204020204" pitchFamily="34" charset="-122"/>
                <a:ea typeface="微软雅黑" panose="020B0503020204020204" pitchFamily="34" charset="-122"/>
              </a:rPr>
              <a:t>态势感知（</a:t>
            </a:r>
            <a:r>
              <a:rPr lang="en-US" altLang="zh-CN" sz="3733" dirty="0">
                <a:latin typeface="微软雅黑" panose="020B0503020204020204" pitchFamily="34" charset="-122"/>
                <a:ea typeface="微软雅黑" panose="020B0503020204020204" pitchFamily="34" charset="-122"/>
              </a:rPr>
              <a:t>SA</a:t>
            </a:r>
            <a:r>
              <a:rPr lang="zh-CN" altLang="en-US" sz="3733" dirty="0">
                <a:latin typeface="微软雅黑" panose="020B0503020204020204" pitchFamily="34" charset="-122"/>
                <a:ea typeface="微软雅黑" panose="020B0503020204020204" pitchFamily="34" charset="-122"/>
              </a:rPr>
              <a:t>）过程</a:t>
            </a:r>
          </a:p>
        </p:txBody>
      </p:sp>
      <p:pic>
        <p:nvPicPr>
          <p:cNvPr id="7" name="图片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8240" y="6324624"/>
            <a:ext cx="10363200" cy="5828517"/>
          </a:xfrm>
          <a:prstGeom prst="rect">
            <a:avLst/>
          </a:prstGeom>
        </p:spPr>
      </p:pic>
      <p:sp>
        <p:nvSpPr>
          <p:cNvPr id="8" name="文本框 7"/>
          <p:cNvSpPr txBox="1"/>
          <p:nvPr/>
        </p:nvSpPr>
        <p:spPr>
          <a:xfrm>
            <a:off x="2438401" y="12344400"/>
            <a:ext cx="7946035" cy="543675"/>
          </a:xfrm>
          <a:prstGeom prst="rect">
            <a:avLst/>
          </a:prstGeom>
          <a:noFill/>
        </p:spPr>
        <p:txBody>
          <a:bodyPr wrap="square" rtlCol="0">
            <a:spAutoFit/>
          </a:bodyPr>
          <a:lstStyle/>
          <a:p>
            <a:r>
              <a:rPr lang="zh-CN" altLang="en-US" sz="2933" dirty="0" smtClean="0">
                <a:latin typeface="微软雅黑" panose="020B0503020204020204" pitchFamily="34" charset="-122"/>
                <a:ea typeface="微软雅黑" panose="020B0503020204020204" pitchFamily="34" charset="-122"/>
              </a:rPr>
              <a:t>网络</a:t>
            </a:r>
            <a:r>
              <a:rPr lang="zh-CN" altLang="en-US" sz="2933" dirty="0">
                <a:latin typeface="微软雅黑" panose="020B0503020204020204" pitchFamily="34" charset="-122"/>
                <a:ea typeface="微软雅黑" panose="020B0503020204020204" pitchFamily="34" charset="-122"/>
              </a:rPr>
              <a:t>安全态势感知系统</a:t>
            </a:r>
          </a:p>
        </p:txBody>
      </p:sp>
      <p:sp>
        <p:nvSpPr>
          <p:cNvPr id="9" name="矩形 8"/>
          <p:cNvSpPr/>
          <p:nvPr/>
        </p:nvSpPr>
        <p:spPr>
          <a:xfrm>
            <a:off x="12446253" y="11595167"/>
            <a:ext cx="6096000" cy="156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tx1"/>
                </a:solidFill>
                <a:latin typeface="微软雅黑" panose="020B0503020204020204" pitchFamily="34" charset="-122"/>
                <a:ea typeface="微软雅黑" panose="020B0503020204020204" pitchFamily="34" charset="-122"/>
              </a:rPr>
              <a:t>数据源：网络安全设备、蜜罐、服务器日志、主动扫描数据、分布式数据感知节点</a:t>
            </a:r>
          </a:p>
        </p:txBody>
      </p:sp>
      <p:sp>
        <p:nvSpPr>
          <p:cNvPr id="10" name="矩形 9"/>
          <p:cNvSpPr/>
          <p:nvPr/>
        </p:nvSpPr>
        <p:spPr>
          <a:xfrm>
            <a:off x="19761453" y="11618628"/>
            <a:ext cx="2235200" cy="1155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7" dirty="0">
                <a:solidFill>
                  <a:schemeClr val="tx1"/>
                </a:solidFill>
                <a:latin typeface="微软雅黑" panose="020B0503020204020204" pitchFamily="34" charset="-122"/>
                <a:ea typeface="微软雅黑" panose="020B0503020204020204" pitchFamily="34" charset="-122"/>
              </a:rPr>
              <a:t>攻击检测</a:t>
            </a:r>
            <a:endParaRPr lang="en-US" altLang="zh-CN" sz="2667" dirty="0">
              <a:solidFill>
                <a:schemeClr val="tx1"/>
              </a:solidFill>
              <a:latin typeface="微软雅黑" panose="020B0503020204020204" pitchFamily="34" charset="-122"/>
              <a:ea typeface="微软雅黑" panose="020B0503020204020204" pitchFamily="34" charset="-122"/>
            </a:endParaRPr>
          </a:p>
          <a:p>
            <a:pPr algn="ctr"/>
            <a:r>
              <a:rPr lang="zh-CN" altLang="en-US" sz="2667" dirty="0">
                <a:solidFill>
                  <a:schemeClr val="tx1"/>
                </a:solidFill>
                <a:latin typeface="微软雅黑" panose="020B0503020204020204" pitchFamily="34" charset="-122"/>
                <a:ea typeface="微软雅黑" panose="020B0503020204020204" pitchFamily="34" charset="-122"/>
              </a:rPr>
              <a:t>漏洞发现</a:t>
            </a:r>
            <a:endParaRPr lang="en-US" altLang="zh-CN" sz="2667" dirty="0">
              <a:solidFill>
                <a:schemeClr val="tx1"/>
              </a:solidFill>
              <a:latin typeface="微软雅黑" panose="020B0503020204020204" pitchFamily="34" charset="-122"/>
              <a:ea typeface="微软雅黑" panose="020B0503020204020204" pitchFamily="34" charset="-122"/>
            </a:endParaRPr>
          </a:p>
        </p:txBody>
      </p:sp>
      <p:sp>
        <p:nvSpPr>
          <p:cNvPr id="21" name="上箭头 20"/>
          <p:cNvSpPr/>
          <p:nvPr/>
        </p:nvSpPr>
        <p:spPr>
          <a:xfrm>
            <a:off x="15291053" y="10718803"/>
            <a:ext cx="609600" cy="7307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267"/>
          </a:p>
        </p:txBody>
      </p:sp>
      <p:sp>
        <p:nvSpPr>
          <p:cNvPr id="22" name="文本框 21"/>
          <p:cNvSpPr txBox="1"/>
          <p:nvPr/>
        </p:nvSpPr>
        <p:spPr>
          <a:xfrm>
            <a:off x="15900653" y="10833977"/>
            <a:ext cx="5689600" cy="543675"/>
          </a:xfrm>
          <a:prstGeom prst="rect">
            <a:avLst/>
          </a:prstGeom>
          <a:noFill/>
        </p:spPr>
        <p:txBody>
          <a:bodyPr wrap="square" rtlCol="0">
            <a:spAutoFit/>
          </a:bodyPr>
          <a:lstStyle/>
          <a:p>
            <a:r>
              <a:rPr lang="zh-CN" altLang="en-US" sz="2933" dirty="0">
                <a:latin typeface="微软雅黑" panose="020B0503020204020204" pitchFamily="34" charset="-122"/>
                <a:ea typeface="微软雅黑" panose="020B0503020204020204" pitchFamily="34" charset="-122"/>
              </a:rPr>
              <a:t>攻击事件与安全漏洞（一级</a:t>
            </a:r>
            <a:r>
              <a:rPr lang="en-US" altLang="zh-CN" sz="2933" dirty="0">
                <a:latin typeface="微软雅黑" panose="020B0503020204020204" pitchFamily="34" charset="-122"/>
                <a:ea typeface="微软雅黑" panose="020B0503020204020204" pitchFamily="34" charset="-122"/>
              </a:rPr>
              <a:t>SA</a:t>
            </a:r>
            <a:r>
              <a:rPr lang="zh-CN" altLang="en-US" sz="2933" dirty="0">
                <a:latin typeface="微软雅黑" panose="020B0503020204020204" pitchFamily="34" charset="-122"/>
                <a:ea typeface="微软雅黑" panose="020B0503020204020204" pitchFamily="34" charset="-122"/>
              </a:rPr>
              <a:t>）</a:t>
            </a:r>
          </a:p>
        </p:txBody>
      </p:sp>
      <p:sp>
        <p:nvSpPr>
          <p:cNvPr id="24" name="矩形 23"/>
          <p:cNvSpPr/>
          <p:nvPr/>
        </p:nvSpPr>
        <p:spPr>
          <a:xfrm>
            <a:off x="12446253" y="9310561"/>
            <a:ext cx="9550400" cy="140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tx1"/>
                </a:solidFill>
                <a:latin typeface="微软雅黑" panose="020B0503020204020204" pitchFamily="34" charset="-122"/>
                <a:ea typeface="微软雅黑" panose="020B0503020204020204" pitchFamily="34" charset="-122"/>
              </a:rPr>
              <a:t>云计算环境中的威胁检测：</a:t>
            </a:r>
            <a:endParaRPr lang="en-US" altLang="zh-CN" sz="3200" dirty="0">
              <a:solidFill>
                <a:schemeClr val="tx1"/>
              </a:solidFill>
              <a:latin typeface="微软雅黑" panose="020B0503020204020204" pitchFamily="34" charset="-122"/>
              <a:ea typeface="微软雅黑" panose="020B0503020204020204" pitchFamily="34" charset="-122"/>
            </a:endParaRPr>
          </a:p>
          <a:p>
            <a:r>
              <a:rPr lang="zh-CN" altLang="en-US" sz="3200" dirty="0">
                <a:solidFill>
                  <a:schemeClr val="tx1"/>
                </a:solidFill>
                <a:latin typeface="微软雅黑" panose="020B0503020204020204" pitchFamily="34" charset="-122"/>
                <a:ea typeface="微软雅黑" panose="020B0503020204020204" pitchFamily="34" charset="-122"/>
              </a:rPr>
              <a:t>安全态势模型、大数据统计、机器学习、数据挖掘</a:t>
            </a:r>
          </a:p>
        </p:txBody>
      </p:sp>
      <p:sp>
        <p:nvSpPr>
          <p:cNvPr id="25" name="上箭头 24"/>
          <p:cNvSpPr/>
          <p:nvPr/>
        </p:nvSpPr>
        <p:spPr>
          <a:xfrm>
            <a:off x="15291053" y="8434196"/>
            <a:ext cx="609600" cy="7801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267"/>
          </a:p>
        </p:txBody>
      </p:sp>
      <p:sp>
        <p:nvSpPr>
          <p:cNvPr id="26" name="文本框 25"/>
          <p:cNvSpPr txBox="1"/>
          <p:nvPr/>
        </p:nvSpPr>
        <p:spPr>
          <a:xfrm>
            <a:off x="15900653" y="8483603"/>
            <a:ext cx="6096000" cy="543675"/>
          </a:xfrm>
          <a:prstGeom prst="rect">
            <a:avLst/>
          </a:prstGeom>
          <a:noFill/>
        </p:spPr>
        <p:txBody>
          <a:bodyPr wrap="square" rtlCol="0">
            <a:spAutoFit/>
          </a:bodyPr>
          <a:lstStyle/>
          <a:p>
            <a:r>
              <a:rPr lang="zh-CN" altLang="en-US" sz="2933" dirty="0">
                <a:latin typeface="微软雅黑" panose="020B0503020204020204" pitchFamily="34" charset="-122"/>
                <a:ea typeface="微软雅黑" panose="020B0503020204020204" pitchFamily="34" charset="-122"/>
              </a:rPr>
              <a:t>攻击者与漏洞利用概率（二级</a:t>
            </a:r>
            <a:r>
              <a:rPr lang="en-US" altLang="zh-CN" sz="2933" dirty="0">
                <a:latin typeface="微软雅黑" panose="020B0503020204020204" pitchFamily="34" charset="-122"/>
                <a:ea typeface="微软雅黑" panose="020B0503020204020204" pitchFamily="34" charset="-122"/>
              </a:rPr>
              <a:t>SA</a:t>
            </a:r>
            <a:r>
              <a:rPr lang="zh-CN" altLang="en-US" sz="2933" dirty="0">
                <a:latin typeface="微软雅黑" panose="020B0503020204020204" pitchFamily="34" charset="-122"/>
                <a:ea typeface="微软雅黑" panose="020B0503020204020204" pitchFamily="34" charset="-122"/>
              </a:rPr>
              <a:t>）</a:t>
            </a:r>
          </a:p>
        </p:txBody>
      </p:sp>
      <p:sp>
        <p:nvSpPr>
          <p:cNvPr id="27" name="矩形 26"/>
          <p:cNvSpPr/>
          <p:nvPr/>
        </p:nvSpPr>
        <p:spPr>
          <a:xfrm>
            <a:off x="12446253" y="6896623"/>
            <a:ext cx="9550400" cy="140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solidFill>
                  <a:schemeClr val="tx1"/>
                </a:solidFill>
                <a:latin typeface="微软雅黑" panose="020B0503020204020204" pitchFamily="34" charset="-122"/>
                <a:ea typeface="微软雅黑" panose="020B0503020204020204" pitchFamily="34" charset="-122"/>
              </a:rPr>
              <a:t>云计算环境中的威胁评估：</a:t>
            </a:r>
            <a:endParaRPr lang="en-US" altLang="zh-CN" sz="3200" dirty="0">
              <a:solidFill>
                <a:schemeClr val="tx1"/>
              </a:solidFill>
              <a:latin typeface="微软雅黑" panose="020B0503020204020204" pitchFamily="34" charset="-122"/>
              <a:ea typeface="微软雅黑" panose="020B0503020204020204" pitchFamily="34" charset="-122"/>
            </a:endParaRPr>
          </a:p>
          <a:p>
            <a:r>
              <a:rPr lang="zh-CN" altLang="en-US" sz="3200" dirty="0">
                <a:solidFill>
                  <a:schemeClr val="tx1"/>
                </a:solidFill>
                <a:latin typeface="微软雅黑" panose="020B0503020204020204" pitchFamily="34" charset="-122"/>
                <a:ea typeface="微软雅黑" panose="020B0503020204020204" pitchFamily="34" charset="-122"/>
              </a:rPr>
              <a:t>意图识别、因果分析、概率统计、行为侧写</a:t>
            </a:r>
          </a:p>
        </p:txBody>
      </p:sp>
      <p:sp>
        <p:nvSpPr>
          <p:cNvPr id="28" name="上箭头 27"/>
          <p:cNvSpPr/>
          <p:nvPr/>
        </p:nvSpPr>
        <p:spPr>
          <a:xfrm>
            <a:off x="15291053" y="5903114"/>
            <a:ext cx="609600" cy="7801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267"/>
          </a:p>
        </p:txBody>
      </p:sp>
      <p:sp>
        <p:nvSpPr>
          <p:cNvPr id="29" name="文本框 28"/>
          <p:cNvSpPr txBox="1"/>
          <p:nvPr/>
        </p:nvSpPr>
        <p:spPr>
          <a:xfrm>
            <a:off x="15900653" y="5957176"/>
            <a:ext cx="6096000" cy="543675"/>
          </a:xfrm>
          <a:prstGeom prst="rect">
            <a:avLst/>
          </a:prstGeom>
          <a:noFill/>
        </p:spPr>
        <p:txBody>
          <a:bodyPr wrap="square" rtlCol="0">
            <a:spAutoFit/>
          </a:bodyPr>
          <a:lstStyle/>
          <a:p>
            <a:r>
              <a:rPr lang="zh-CN" altLang="en-US" sz="2933" dirty="0">
                <a:latin typeface="微软雅黑" panose="020B0503020204020204" pitchFamily="34" charset="-122"/>
                <a:ea typeface="微软雅黑" panose="020B0503020204020204" pitchFamily="34" charset="-122"/>
              </a:rPr>
              <a:t>攻击者意图与风险计算（三级</a:t>
            </a:r>
            <a:r>
              <a:rPr lang="en-US" altLang="zh-CN" sz="2933" dirty="0">
                <a:latin typeface="微软雅黑" panose="020B0503020204020204" pitchFamily="34" charset="-122"/>
                <a:ea typeface="微软雅黑" panose="020B0503020204020204" pitchFamily="34" charset="-122"/>
              </a:rPr>
              <a:t>SA</a:t>
            </a:r>
            <a:r>
              <a:rPr lang="zh-CN" altLang="en-US" sz="2933" dirty="0">
                <a:latin typeface="微软雅黑" panose="020B0503020204020204" pitchFamily="34" charset="-122"/>
                <a:ea typeface="微软雅黑" panose="020B0503020204020204" pitchFamily="34" charset="-122"/>
              </a:rPr>
              <a:t>）</a:t>
            </a:r>
          </a:p>
        </p:txBody>
      </p:sp>
      <p:sp>
        <p:nvSpPr>
          <p:cNvPr id="30" name="燕尾形 29"/>
          <p:cNvSpPr/>
          <p:nvPr/>
        </p:nvSpPr>
        <p:spPr>
          <a:xfrm>
            <a:off x="22047705" y="8087029"/>
            <a:ext cx="710696" cy="122353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267">
              <a:solidFill>
                <a:schemeClr val="tx1"/>
              </a:solidFill>
            </a:endParaRPr>
          </a:p>
        </p:txBody>
      </p:sp>
      <p:sp>
        <p:nvSpPr>
          <p:cNvPr id="31" name="矩形 30"/>
          <p:cNvSpPr/>
          <p:nvPr/>
        </p:nvSpPr>
        <p:spPr>
          <a:xfrm>
            <a:off x="22758400" y="7964305"/>
            <a:ext cx="1277237" cy="1468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7" dirty="0">
                <a:solidFill>
                  <a:schemeClr val="tx1"/>
                </a:solidFill>
                <a:latin typeface="微软雅黑" panose="020B0503020204020204" pitchFamily="34" charset="-122"/>
                <a:ea typeface="微软雅黑" panose="020B0503020204020204" pitchFamily="34" charset="-122"/>
              </a:rPr>
              <a:t>网络安全态势</a:t>
            </a:r>
            <a:endParaRPr lang="en-US" altLang="zh-CN" sz="2667" dirty="0">
              <a:solidFill>
                <a:schemeClr val="tx1"/>
              </a:solidFill>
              <a:latin typeface="微软雅黑" panose="020B0503020204020204" pitchFamily="34" charset="-122"/>
              <a:ea typeface="微软雅黑" panose="020B0503020204020204" pitchFamily="34" charset="-122"/>
            </a:endParaRPr>
          </a:p>
        </p:txBody>
      </p:sp>
      <p:sp>
        <p:nvSpPr>
          <p:cNvPr id="6" name="右箭头 5"/>
          <p:cNvSpPr/>
          <p:nvPr/>
        </p:nvSpPr>
        <p:spPr bwMode="auto">
          <a:xfrm>
            <a:off x="18542253" y="12039600"/>
            <a:ext cx="1219200" cy="419859"/>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53578" tIns="53578" rIns="53578" bIns="53578"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zh-CN" altLang="en-US" sz="4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extLst>
      <p:ext uri="{BB962C8B-B14F-4D97-AF65-F5344CB8AC3E}">
        <p14:creationId xmlns:p14="http://schemas.microsoft.com/office/powerpoint/2010/main" val="2003876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67800" y="241822"/>
            <a:ext cx="14593621" cy="1107996"/>
          </a:xfrm>
          <a:prstGeom prst="rect">
            <a:avLst/>
          </a:prstGeom>
          <a:effectLst>
            <a:outerShdw blurRad="50800" dist="38100" dir="8100000" algn="tr" rotWithShape="0">
              <a:prstClr val="black">
                <a:alpha val="40000"/>
              </a:prstClr>
            </a:outerShdw>
          </a:effectLst>
        </p:spPr>
        <p:txBody>
          <a:bodyPr wrap="square">
            <a:spAutoFit/>
          </a:bodyPr>
          <a:lstStyle/>
          <a:p>
            <a:pPr algn="r"/>
            <a:r>
              <a:rPr lang="zh-CN" altLang="en-US" sz="6600" dirty="0">
                <a:solidFill>
                  <a:schemeClr val="tx1"/>
                </a:solidFill>
                <a:latin typeface="微软雅黑" panose="020B0503020204020204" pitchFamily="34" charset="-122"/>
                <a:ea typeface="微软雅黑" panose="020B0503020204020204" pitchFamily="34" charset="-122"/>
                <a:sym typeface="时尚中黑简体" panose="01010104010101010101" pitchFamily="2" charset="-122"/>
              </a:rPr>
              <a:t>面向安全大数据分析的目标</a:t>
            </a:r>
            <a:endParaRPr lang="en-US" altLang="zh-CN" sz="6600" dirty="0">
              <a:solidFill>
                <a:schemeClr val="tx1"/>
              </a:solidFill>
              <a:latin typeface="微软雅黑" panose="020B0503020204020204" pitchFamily="34" charset="-122"/>
              <a:ea typeface="微软雅黑" panose="020B0503020204020204" pitchFamily="34" charset="-122"/>
              <a:sym typeface="时尚中黑简体" panose="01010104010101010101" pitchFamily="2" charset="-122"/>
            </a:endParaRPr>
          </a:p>
        </p:txBody>
      </p:sp>
      <p:sp>
        <p:nvSpPr>
          <p:cNvPr id="4" name="AutoShape 2" descr="“security intelligence”的图片搜索结果"/>
          <p:cNvSpPr>
            <a:spLocks noChangeAspect="1" noChangeArrowheads="1"/>
          </p:cNvSpPr>
          <p:nvPr/>
        </p:nvSpPr>
        <p:spPr bwMode="auto">
          <a:xfrm>
            <a:off x="414867" y="-385234"/>
            <a:ext cx="812800" cy="8128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243840" tIns="121920" rIns="243840" bIns="121920" numCol="1" anchor="t" anchorCtr="0" compatLnSpc="1">
            <a:prstTxWarp prst="textNoShape">
              <a:avLst/>
            </a:prstTxWarp>
          </a:bodyPr>
          <a:lstStyle/>
          <a:p>
            <a:endParaRPr lang="zh-CN" altLang="en-US" sz="12267"/>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1828801"/>
            <a:ext cx="9072510" cy="5746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3676" y="1828801"/>
            <a:ext cx="9785724" cy="5746236"/>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3" name="AutoShape 6" descr="如何防止web应用DOS攻击?"/>
          <p:cNvSpPr>
            <a:spLocks noChangeAspect="1" noChangeArrowheads="1"/>
          </p:cNvSpPr>
          <p:nvPr/>
        </p:nvSpPr>
        <p:spPr bwMode="auto">
          <a:xfrm>
            <a:off x="821267" y="21167"/>
            <a:ext cx="812800" cy="8128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243840" tIns="121920" rIns="243840" bIns="121920" numCol="1" anchor="t" anchorCtr="0" compatLnSpc="1">
            <a:prstTxWarp prst="textNoShape">
              <a:avLst/>
            </a:prstTxWarp>
          </a:bodyPr>
          <a:lstStyle/>
          <a:p>
            <a:endParaRPr lang="zh-CN" altLang="en-US" sz="12267"/>
          </a:p>
        </p:txBody>
      </p:sp>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7772400"/>
            <a:ext cx="9072510" cy="56950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矩形 5"/>
          <p:cNvSpPr/>
          <p:nvPr/>
        </p:nvSpPr>
        <p:spPr>
          <a:xfrm>
            <a:off x="1249046" y="2057400"/>
            <a:ext cx="960754" cy="4524315"/>
          </a:xfrm>
          <a:prstGeom prst="rect">
            <a:avLst/>
          </a:prstGeom>
        </p:spPr>
        <p:txBody>
          <a:bodyPr wrap="square">
            <a:spAutoFit/>
          </a:bodyPr>
          <a:lstStyle/>
          <a:p>
            <a:r>
              <a:rPr lang="zh-CN" altLang="en-US" sz="4800" dirty="0">
                <a:latin typeface="微软雅黑" panose="020B0503020204020204" pitchFamily="34" charset="-122"/>
                <a:ea typeface="微软雅黑" panose="020B0503020204020204" pitchFamily="34" charset="-122"/>
              </a:rPr>
              <a:t>异常行为分析 </a:t>
            </a:r>
          </a:p>
        </p:txBody>
      </p:sp>
      <p:sp>
        <p:nvSpPr>
          <p:cNvPr id="7" name="矩形 6"/>
          <p:cNvSpPr/>
          <p:nvPr/>
        </p:nvSpPr>
        <p:spPr>
          <a:xfrm>
            <a:off x="22047380" y="2263788"/>
            <a:ext cx="1041220" cy="4524315"/>
          </a:xfrm>
          <a:prstGeom prst="rect">
            <a:avLst/>
          </a:prstGeom>
        </p:spPr>
        <p:txBody>
          <a:bodyPr wrap="square">
            <a:spAutoFit/>
          </a:bodyPr>
          <a:lstStyle/>
          <a:p>
            <a:r>
              <a:rPr lang="zh-CN" altLang="en-US" sz="4800" dirty="0">
                <a:latin typeface="微软雅黑" panose="020B0503020204020204" pitchFamily="34" charset="-122"/>
                <a:ea typeface="微软雅黑" panose="020B0503020204020204" pitchFamily="34" charset="-122"/>
              </a:rPr>
              <a:t>恶意文件检测</a:t>
            </a:r>
          </a:p>
        </p:txBody>
      </p:sp>
      <p:sp>
        <p:nvSpPr>
          <p:cNvPr id="8" name="矩形 7"/>
          <p:cNvSpPr/>
          <p:nvPr/>
        </p:nvSpPr>
        <p:spPr>
          <a:xfrm>
            <a:off x="22021800" y="8201085"/>
            <a:ext cx="1203124" cy="4524315"/>
          </a:xfrm>
          <a:prstGeom prst="rect">
            <a:avLst/>
          </a:prstGeom>
        </p:spPr>
        <p:txBody>
          <a:bodyPr wrap="square">
            <a:spAutoFit/>
          </a:bodyPr>
          <a:lstStyle/>
          <a:p>
            <a:r>
              <a:rPr lang="zh-CN" altLang="en-US" sz="4800" dirty="0">
                <a:latin typeface="微软雅黑" panose="020B0503020204020204" pitchFamily="34" charset="-122"/>
                <a:ea typeface="微软雅黑" panose="020B0503020204020204" pitchFamily="34" charset="-122"/>
              </a:rPr>
              <a:t>僵尸网络定位</a:t>
            </a:r>
          </a:p>
        </p:txBody>
      </p:sp>
      <p:sp>
        <p:nvSpPr>
          <p:cNvPr id="24" name="矩形 23"/>
          <p:cNvSpPr/>
          <p:nvPr/>
        </p:nvSpPr>
        <p:spPr>
          <a:xfrm>
            <a:off x="1159076" y="8001000"/>
            <a:ext cx="1203124" cy="5262979"/>
          </a:xfrm>
          <a:prstGeom prst="rect">
            <a:avLst/>
          </a:prstGeom>
        </p:spPr>
        <p:txBody>
          <a:bodyPr wrap="square">
            <a:spAutoFit/>
          </a:bodyPr>
          <a:lstStyle/>
          <a:p>
            <a:r>
              <a:rPr lang="zh-CN" altLang="en-US" sz="4800" dirty="0">
                <a:latin typeface="微软雅黑" panose="020B0503020204020204" pitchFamily="34" charset="-122"/>
                <a:ea typeface="微软雅黑" panose="020B0503020204020204" pitchFamily="34" charset="-122"/>
              </a:rPr>
              <a:t>应用</a:t>
            </a:r>
            <a:endParaRPr lang="en-US" altLang="zh-CN" sz="4800" dirty="0">
              <a:latin typeface="微软雅黑" panose="020B0503020204020204" pitchFamily="34" charset="-122"/>
              <a:ea typeface="微软雅黑" panose="020B0503020204020204" pitchFamily="34" charset="-122"/>
            </a:endParaRPr>
          </a:p>
          <a:p>
            <a:r>
              <a:rPr lang="zh-CN" altLang="en-US" sz="4800" dirty="0">
                <a:latin typeface="微软雅黑" panose="020B0503020204020204" pitchFamily="34" charset="-122"/>
                <a:ea typeface="微软雅黑" panose="020B0503020204020204" pitchFamily="34" charset="-122"/>
              </a:rPr>
              <a:t>层攻击检测</a:t>
            </a:r>
          </a:p>
        </p:txBody>
      </p:sp>
      <p:pic>
        <p:nvPicPr>
          <p:cNvPr id="205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5800" y="7772400"/>
            <a:ext cx="9785724" cy="56950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50434808"/>
      </p:ext>
    </p:extLst>
  </p:cSld>
  <p:clrMapOvr>
    <a:masterClrMapping/>
  </p:clrMapOvr>
  <p:transition spd="slow" advTm="3000">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268200" y="329549"/>
            <a:ext cx="12673408" cy="1107996"/>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6600" dirty="0">
                <a:solidFill>
                  <a:schemeClr val="tx1"/>
                </a:solidFill>
                <a:latin typeface="微软雅黑" panose="020B0503020204020204" pitchFamily="34" charset="-122"/>
                <a:ea typeface="微软雅黑" panose="020B0503020204020204" pitchFamily="34" charset="-122"/>
                <a:sym typeface="时尚中黑简体" panose="01010104010101010101" pitchFamily="2" charset="-122"/>
              </a:rPr>
              <a:t>大数据分析的交付模式</a:t>
            </a:r>
            <a:endParaRPr lang="en-US" altLang="zh-CN" sz="6600" dirty="0">
              <a:solidFill>
                <a:schemeClr val="tx1"/>
              </a:solidFill>
              <a:latin typeface="微软雅黑" panose="020B0503020204020204" pitchFamily="34" charset="-122"/>
              <a:ea typeface="微软雅黑" panose="020B0503020204020204" pitchFamily="34" charset="-122"/>
              <a:sym typeface="时尚中黑简体" panose="01010104010101010101" pitchFamily="2" charset="-122"/>
            </a:endParaRPr>
          </a:p>
        </p:txBody>
      </p:sp>
      <p:sp>
        <p:nvSpPr>
          <p:cNvPr id="4" name="AutoShape 2" descr="“security intelligence”的图片搜索结果"/>
          <p:cNvSpPr>
            <a:spLocks noChangeAspect="1" noChangeArrowheads="1"/>
          </p:cNvSpPr>
          <p:nvPr/>
        </p:nvSpPr>
        <p:spPr bwMode="auto">
          <a:xfrm>
            <a:off x="414867" y="-385234"/>
            <a:ext cx="812800" cy="8128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243840" tIns="121920" rIns="243840" bIns="121920" numCol="1" anchor="t" anchorCtr="0" compatLnSpc="1">
            <a:prstTxWarp prst="textNoShape">
              <a:avLst/>
            </a:prstTxWarp>
          </a:bodyPr>
          <a:lstStyle/>
          <a:p>
            <a:endParaRPr lang="zh-CN" altLang="en-US" sz="12267"/>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3909" y="2053504"/>
            <a:ext cx="8640960" cy="584387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0565" y="2053501"/>
            <a:ext cx="8873344" cy="582719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0565" y="7880697"/>
            <a:ext cx="8873344" cy="58861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3909" y="7880695"/>
            <a:ext cx="8640960" cy="58861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1828801" y="3210856"/>
            <a:ext cx="1208051" cy="3375026"/>
          </a:xfrm>
          <a:prstGeom prst="rect">
            <a:avLst/>
          </a:prstGeom>
          <a:noFill/>
        </p:spPr>
        <p:txBody>
          <a:bodyPr wrap="square" rtlCol="0">
            <a:spAutoFit/>
          </a:bodyPr>
          <a:lstStyle>
            <a:defPPr>
              <a:defRPr lang="zh-CN"/>
            </a:defPPr>
            <a:lvl1pPr>
              <a:defRPr sz="2000">
                <a:latin typeface="+mj-ea"/>
                <a:ea typeface="+mj-ea"/>
              </a:defRPr>
            </a:lvl1pPr>
          </a:lstStyle>
          <a:p>
            <a:r>
              <a:rPr lang="zh-CN" altLang="en-US" sz="5333" dirty="0"/>
              <a:t>分析服务</a:t>
            </a:r>
          </a:p>
        </p:txBody>
      </p:sp>
      <p:sp>
        <p:nvSpPr>
          <p:cNvPr id="29" name="TextBox 28"/>
          <p:cNvSpPr txBox="1"/>
          <p:nvPr/>
        </p:nvSpPr>
        <p:spPr>
          <a:xfrm>
            <a:off x="1828801" y="9059155"/>
            <a:ext cx="1061795" cy="3375026"/>
          </a:xfrm>
          <a:prstGeom prst="rect">
            <a:avLst/>
          </a:prstGeom>
          <a:noFill/>
        </p:spPr>
        <p:txBody>
          <a:bodyPr wrap="square" rtlCol="0">
            <a:spAutoFit/>
          </a:bodyPr>
          <a:lstStyle/>
          <a:p>
            <a:r>
              <a:rPr lang="zh-CN" altLang="en-US" sz="5333" dirty="0">
                <a:latin typeface="+mj-ea"/>
                <a:ea typeface="+mj-ea"/>
              </a:rPr>
              <a:t>分析平台</a:t>
            </a:r>
          </a:p>
        </p:txBody>
      </p:sp>
      <p:sp>
        <p:nvSpPr>
          <p:cNvPr id="30" name="TextBox 29"/>
          <p:cNvSpPr txBox="1"/>
          <p:nvPr/>
        </p:nvSpPr>
        <p:spPr>
          <a:xfrm>
            <a:off x="20454869" y="3210856"/>
            <a:ext cx="1164331" cy="3375026"/>
          </a:xfrm>
          <a:prstGeom prst="rect">
            <a:avLst/>
          </a:prstGeom>
          <a:noFill/>
        </p:spPr>
        <p:txBody>
          <a:bodyPr wrap="square" rtlCol="0">
            <a:spAutoFit/>
          </a:bodyPr>
          <a:lstStyle/>
          <a:p>
            <a:r>
              <a:rPr lang="zh-CN" altLang="en-US" sz="5333" dirty="0">
                <a:latin typeface="+mj-ea"/>
                <a:ea typeface="+mj-ea"/>
              </a:rPr>
              <a:t>情报共享</a:t>
            </a:r>
          </a:p>
        </p:txBody>
      </p:sp>
      <p:sp>
        <p:nvSpPr>
          <p:cNvPr id="31" name="TextBox 30"/>
          <p:cNvSpPr txBox="1"/>
          <p:nvPr/>
        </p:nvSpPr>
        <p:spPr>
          <a:xfrm>
            <a:off x="20509613" y="9059158"/>
            <a:ext cx="1164331" cy="3375026"/>
          </a:xfrm>
          <a:prstGeom prst="rect">
            <a:avLst/>
          </a:prstGeom>
          <a:noFill/>
        </p:spPr>
        <p:txBody>
          <a:bodyPr wrap="square" rtlCol="0">
            <a:spAutoFit/>
          </a:bodyPr>
          <a:lstStyle/>
          <a:p>
            <a:r>
              <a:rPr lang="zh-CN" altLang="en-US" sz="5333" dirty="0">
                <a:latin typeface="+mj-ea"/>
                <a:ea typeface="+mj-ea"/>
              </a:rPr>
              <a:t>算法应用</a:t>
            </a:r>
          </a:p>
        </p:txBody>
      </p:sp>
    </p:spTree>
    <p:extLst>
      <p:ext uri="{BB962C8B-B14F-4D97-AF65-F5344CB8AC3E}">
        <p14:creationId xmlns:p14="http://schemas.microsoft.com/office/powerpoint/2010/main" val="1315543379"/>
      </p:ext>
    </p:extLst>
  </p:cSld>
  <p:clrMapOvr>
    <a:masterClrMapping/>
  </p:clrMapOvr>
  <p:transition spd="slow" advTm="3000">
    <p:cove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diagram160620_4"/>
  <p:tag name="KSO_WM_SLIDE_INDEX" val="4"/>
  <p:tag name="KSO_WM_SLIDE_ITEM_CNT" val="3"/>
  <p:tag name="KSO_WM_SLIDE_LAYOUT" val="a_m"/>
  <p:tag name="KSO_WM_SLIDE_LAYOUT_CNT" val="1_1"/>
  <p:tag name="KSO_WM_SLIDE_TYPE" val="contents"/>
  <p:tag name="KSO_WM_BEAUTIFY_FLAG" val="#wm#"/>
  <p:tag name="KSO_WM_SLIDE_POSITION" val="74*178"/>
  <p:tag name="KSO_WM_SLIDE_SIZE" val="572*362"/>
  <p:tag name="KSO_WM_TEMPLATE_CATEGORY" val="diagram"/>
  <p:tag name="KSO_WM_TEMPLATE_INDEX" val="160620"/>
  <p:tag name="KSO_WM_DIAGRAM_GROUP_CODE" val="m1-1"/>
  <p:tag name="KSO_WM_TAG_VERSION" val="1.0"/>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091"/>
  <p:tag name="KSO_WM_UNIT_TYPE" val="a"/>
  <p:tag name="KSO_WM_UNIT_INDEX" val="1"/>
  <p:tag name="KSO_WM_UNIT_ID" val="256*a*1"/>
  <p:tag name="KSO_WM_UNIT_CLEAR" val="1"/>
  <p:tag name="KSO_WM_UNIT_LAYERLEVEL" val="1"/>
  <p:tag name="KSO_WM_UNIT_VALUE" val="11"/>
  <p:tag name="KSO_WM_UNIT_ISCONTENTSTITLE" val="0"/>
  <p:tag name="KSO_WM_UNIT_HIGHLIGHT" val="0"/>
  <p:tag name="KSO_WM_UNIT_COMPATIBLE" val="0"/>
  <p:tag name="KSO_WM_BEAUTIFY_FLAG" val="#wm#"/>
  <p:tag name="KSO_WM_UNIT_PRESET_TEXT_INDEX" val="3"/>
  <p:tag name="KSO_WM_UNIT_PRESET_TEXT_LEN" val="17"/>
  <p:tag name="KSO_WM_TAG_VERSION" val="1.0"/>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m_i"/>
  <p:tag name="KSO_WM_UNIT_INDEX" val="1_8"/>
  <p:tag name="KSO_WM_UNIT_ID" val="259*m_i*1_8"/>
  <p:tag name="KSO_WM_UNIT_CLEAR" val="1"/>
  <p:tag name="KSO_WM_UNIT_LAYERLEVEL" val="1_1"/>
  <p:tag name="KSO_WM_BEAUTIFY_FLAG" val="#wm#"/>
  <p:tag name="KSO_WM_DIAGRAM_GROUP_CODE" val="m1-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m_h_f"/>
  <p:tag name="KSO_WM_UNIT_INDEX" val="1_1_1"/>
  <p:tag name="KSO_WM_UNIT_ID" val="259*m_h_f*1_1_1"/>
  <p:tag name="KSO_WM_UNIT_CLEAR" val="1"/>
  <p:tag name="KSO_WM_UNIT_LAYERLEVEL" val="1_1_1"/>
  <p:tag name="KSO_WM_UNIT_VALUE" val="22"/>
  <p:tag name="KSO_WM_UNIT_HIGHLIGHT" val="0"/>
  <p:tag name="KSO_WM_UNIT_COMPATIBLE" val="0"/>
  <p:tag name="KSO_WM_UNIT_PRESET_TEXT" val="LOREM IPSUM DOLOR"/>
  <p:tag name="KSO_WM_BEAUTIFY_FLAG" val="#wm#"/>
  <p:tag name="KSO_WM_DIAGRAM_GROUP_CODE" val="m1-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m_i"/>
  <p:tag name="KSO_WM_UNIT_INDEX" val="1_7"/>
  <p:tag name="KSO_WM_UNIT_ID" val="259*m_i*1_7"/>
  <p:tag name="KSO_WM_UNIT_CLEAR" val="1"/>
  <p:tag name="KSO_WM_UNIT_LAYERLEVEL" val="1_1"/>
  <p:tag name="KSO_WM_BEAUTIFY_FLAG" val="#wm#"/>
  <p:tag name="KSO_WM_DIAGRAM_GROUP_CODE" val="m1-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m_h_f"/>
  <p:tag name="KSO_WM_UNIT_INDEX" val="1_3_1"/>
  <p:tag name="KSO_WM_UNIT_ID" val="259*m_h_f*1_3_1"/>
  <p:tag name="KSO_WM_UNIT_CLEAR" val="1"/>
  <p:tag name="KSO_WM_UNIT_LAYERLEVEL" val="1_1_1"/>
  <p:tag name="KSO_WM_UNIT_VALUE" val="22"/>
  <p:tag name="KSO_WM_UNIT_HIGHLIGHT" val="0"/>
  <p:tag name="KSO_WM_UNIT_COMPATIBLE" val="0"/>
  <p:tag name="KSO_WM_UNIT_PRESET_TEXT" val="LOREM IPSUM DOLOR"/>
  <p:tag name="KSO_WM_BEAUTIFY_FLAG" val="#wm#"/>
  <p:tag name="KSO_WM_DIAGRAM_GROUP_CODE" val="m1-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m_i"/>
  <p:tag name="KSO_WM_UNIT_INDEX" val="1_6"/>
  <p:tag name="KSO_WM_UNIT_ID" val="259*m_i*1_6"/>
  <p:tag name="KSO_WM_UNIT_CLEAR" val="1"/>
  <p:tag name="KSO_WM_UNIT_LAYERLEVEL" val="1_1"/>
  <p:tag name="KSO_WM_BEAUTIFY_FLAG" val="#wm#"/>
  <p:tag name="KSO_WM_DIAGRAM_GROUP_CODE" val="m1-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m_h_f"/>
  <p:tag name="KSO_WM_UNIT_INDEX" val="1_2_1"/>
  <p:tag name="KSO_WM_UNIT_ID" val="259*m_h_f*1_2_1"/>
  <p:tag name="KSO_WM_UNIT_CLEAR" val="1"/>
  <p:tag name="KSO_WM_UNIT_LAYERLEVEL" val="1_1_1"/>
  <p:tag name="KSO_WM_UNIT_VALUE" val="22"/>
  <p:tag name="KSO_WM_UNIT_HIGHLIGHT" val="0"/>
  <p:tag name="KSO_WM_UNIT_COMPATIBLE" val="0"/>
  <p:tag name="KSO_WM_UNIT_PRESET_TEXT" val="LOREM IPSUM DOLOR"/>
  <p:tag name="KSO_WM_BEAUTIFY_FLAG" val="#wm#"/>
  <p:tag name="KSO_WM_DIAGRAM_GROUP_CODE" val="m1-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a"/>
  <p:tag name="KSO_WM_UNIT_INDEX" val="1"/>
  <p:tag name="KSO_WM_UNIT_ID" val="259*a*1"/>
  <p:tag name="KSO_WM_UNIT_CLEAR" val="1"/>
  <p:tag name="KSO_WM_UNIT_LAYERLEVEL" val="1"/>
  <p:tag name="KSO_WM_UNIT_VALUE" val="21"/>
  <p:tag name="KSO_WM_UNIT_ISCONTENTSTITLE" val="0"/>
  <p:tag name="KSO_WM_UNIT_HIGHLIGHT" val="0"/>
  <p:tag name="KSO_WM_UNIT_COMPATIBLE" val="1"/>
  <p:tag name="KSO_WM_UNIT_PRESET_TEXT_INDEX" val="3"/>
  <p:tag name="KSO_WM_UNIT_PRESET_TEXT_LEN" val="17"/>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a"/>
  <p:tag name="KSO_WM_UNIT_INDEX" val="1"/>
  <p:tag name="KSO_WM_UNIT_ID" val="259*a*1"/>
  <p:tag name="KSO_WM_UNIT_CLEAR" val="1"/>
  <p:tag name="KSO_WM_UNIT_LAYERLEVEL" val="1"/>
  <p:tag name="KSO_WM_UNIT_VALUE" val="21"/>
  <p:tag name="KSO_WM_UNIT_ISCONTENTSTITLE" val="0"/>
  <p:tag name="KSO_WM_UNIT_HIGHLIGHT" val="0"/>
  <p:tag name="KSO_WM_UNIT_COMPATIBLE" val="1"/>
  <p:tag name="KSO_WM_UNIT_PRESET_TEXT_INDEX" val="3"/>
  <p:tag name="KSO_WM_UNIT_PRESET_TEXT_LEN" val="17"/>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a"/>
  <p:tag name="KSO_WM_UNIT_INDEX" val="1"/>
  <p:tag name="KSO_WM_UNIT_ID" val="259*a*1"/>
  <p:tag name="KSO_WM_UNIT_CLEAR" val="1"/>
  <p:tag name="KSO_WM_UNIT_LAYERLEVEL" val="1"/>
  <p:tag name="KSO_WM_UNIT_VALUE" val="21"/>
  <p:tag name="KSO_WM_UNIT_ISCONTENTSTITLE" val="0"/>
  <p:tag name="KSO_WM_UNIT_HIGHLIGHT" val="0"/>
  <p:tag name="KSO_WM_UNIT_COMPATIBLE" val="1"/>
  <p:tag name="KSO_WM_UNIT_PRESET_TEXT_INDEX" val="3"/>
  <p:tag name="KSO_WM_UNIT_PRESET_TEXT_LEN" val="17"/>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m_i"/>
  <p:tag name="KSO_WM_UNIT_INDEX" val="1_1"/>
  <p:tag name="KSO_WM_UNIT_ID" val="259*m_i*1_1"/>
  <p:tag name="KSO_WM_UNIT_CLEAR" val="1"/>
  <p:tag name="KSO_WM_UNIT_LAYERLEVEL" val="1_1"/>
  <p:tag name="KSO_WM_BEAUTIFY_FLAG" val="#wm#"/>
  <p:tag name="KSO_WM_DIAGRAM_GROUP_CODE" val="m1-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9027"/>
  <p:tag name="KSO_WM_UNIT_TYPE" val="a"/>
  <p:tag name="KSO_WM_UNIT_INDEX" val="1"/>
  <p:tag name="KSO_WM_UNIT_ID" val="256*a*1"/>
  <p:tag name="KSO_WM_UNIT_CLEAR" val="1"/>
  <p:tag name="KSO_WM_UNIT_LAYERLEVEL" val="1"/>
  <p:tag name="KSO_WM_UNIT_VALUE" val="29"/>
  <p:tag name="KSO_WM_UNIT_ISCONTENTSTITLE" val="0"/>
  <p:tag name="KSO_WM_UNIT_HIGHLIGHT" val="0"/>
  <p:tag name="KSO_WM_UNIT_COMPATIBLE" val="0"/>
  <p:tag name="KSO_WM_BEAUTIFY_FLAG" val="#wm#"/>
  <p:tag name="KSO_WM_UNIT_PRESET_TEXT_INDEX" val="3"/>
  <p:tag name="KSO_WM_UNIT_PRESET_TEXT_LEN" val="17"/>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a"/>
  <p:tag name="KSO_WM_UNIT_INDEX" val="1"/>
  <p:tag name="KSO_WM_UNIT_ID" val="259*a*1"/>
  <p:tag name="KSO_WM_UNIT_CLEAR" val="1"/>
  <p:tag name="KSO_WM_UNIT_LAYERLEVEL" val="1"/>
  <p:tag name="KSO_WM_UNIT_VALUE" val="21"/>
  <p:tag name="KSO_WM_UNIT_ISCONTENTSTITLE" val="0"/>
  <p:tag name="KSO_WM_UNIT_HIGHLIGHT" val="0"/>
  <p:tag name="KSO_WM_UNIT_COMPATIBLE" val="1"/>
  <p:tag name="KSO_WM_UNIT_PRESET_TEXT_INDEX" val="3"/>
  <p:tag name="KSO_WM_UNIT_PRESET_TEXT_LEN" val="17"/>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a"/>
  <p:tag name="KSO_WM_UNIT_INDEX" val="1"/>
  <p:tag name="KSO_WM_UNIT_ID" val="259*a*1"/>
  <p:tag name="KSO_WM_UNIT_CLEAR" val="1"/>
  <p:tag name="KSO_WM_UNIT_LAYERLEVEL" val="1"/>
  <p:tag name="KSO_WM_UNIT_VALUE" val="21"/>
  <p:tag name="KSO_WM_UNIT_ISCONTENTSTITLE" val="0"/>
  <p:tag name="KSO_WM_UNIT_HIGHLIGHT" val="0"/>
  <p:tag name="KSO_WM_UNIT_COMPATIBLE" val="1"/>
  <p:tag name="KSO_WM_UNIT_PRESET_TEXT_INDEX" val="3"/>
  <p:tag name="KSO_WM_UNIT_PRESET_TEXT_LEN" val="17"/>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m_i"/>
  <p:tag name="KSO_WM_UNIT_INDEX" val="1_2"/>
  <p:tag name="KSO_WM_UNIT_ID" val="259*m_i*1_2"/>
  <p:tag name="KSO_WM_UNIT_CLEAR" val="1"/>
  <p:tag name="KSO_WM_UNIT_LAYERLEVEL" val="1_1"/>
  <p:tag name="KSO_WM_BEAUTIFY_FLAG" val="#wm#"/>
  <p:tag name="KSO_WM_DIAGRAM_GROUP_CODE" val="m1-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m_i"/>
  <p:tag name="KSO_WM_UNIT_INDEX" val="1_3"/>
  <p:tag name="KSO_WM_UNIT_ID" val="259*m_i*1_3"/>
  <p:tag name="KSO_WM_UNIT_CLEAR" val="1"/>
  <p:tag name="KSO_WM_UNIT_LAYERLEVEL" val="1_1"/>
  <p:tag name="KSO_WM_BEAUTIFY_FLAG" val="#wm#"/>
  <p:tag name="KSO_WM_DIAGRAM_GROUP_CODE" val="m1-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m_i"/>
  <p:tag name="KSO_WM_UNIT_INDEX" val="1_4"/>
  <p:tag name="KSO_WM_UNIT_ID" val="259*m_i*1_4"/>
  <p:tag name="KSO_WM_UNIT_CLEAR" val="1"/>
  <p:tag name="KSO_WM_UNIT_LAYERLEVEL" val="1_1"/>
  <p:tag name="KSO_WM_BEAUTIFY_FLAG" val="#wm#"/>
  <p:tag name="KSO_WM_DIAGRAM_GROUP_CODE" val="m1-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620"/>
  <p:tag name="KSO_WM_UNIT_TYPE" val="m_i"/>
  <p:tag name="KSO_WM_UNIT_INDEX" val="1_5"/>
  <p:tag name="KSO_WM_UNIT_ID" val="259*m_i*1_5"/>
  <p:tag name="KSO_WM_UNIT_CLEAR" val="1"/>
  <p:tag name="KSO_WM_UNIT_LAYERLEVEL" val="1_1"/>
  <p:tag name="KSO_WM_BEAUTIFY_FLAG" val="#wm#"/>
  <p:tag name="KSO_WM_DIAGRAM_GROUP_CODE" val="m1-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620_4*i*6"/>
  <p:tag name="KSO_WM_TEMPLATE_CATEGORY" val="diagram"/>
  <p:tag name="KSO_WM_TEMPLATE_INDEX" val="16062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620_4*i*11"/>
  <p:tag name="KSO_WM_TEMPLATE_CATEGORY" val="diagram"/>
  <p:tag name="KSO_WM_TEMPLATE_INDEX" val="16062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620_4*i*16"/>
  <p:tag name="KSO_WM_TEMPLATE_CATEGORY" val="diagram"/>
  <p:tag name="KSO_WM_TEMPLATE_INDEX" val="160620"/>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主题">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spPr>
      <a:bodyPr vert="horz" wrap="square" lIns="53578" tIns="53578" rIns="53578" bIns="53578"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zh-CN" altLang="zh-CN" sz="4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0"/>
          <a:headEnd type="none" w="med" len="med"/>
          <a:tailEnd type="none" w="med" len="med"/>
        </a:ln>
        <a:effectLst>
          <a:outerShdw blurRad="25400" dist="12700" dir="5400000" algn="ctr" rotWithShape="0">
            <a:srgbClr val="000000">
              <a:alpha val="50000"/>
            </a:srgbClr>
          </a:outerShdw>
        </a:effectLst>
      </a:spPr>
      <a:bodyPr vert="horz" wrap="square" lIns="53578" tIns="53578" rIns="53578" bIns="53578"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zh-CN" altLang="zh-CN" sz="4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1068</TotalTime>
  <Words>1328</Words>
  <Application>Microsoft Macintosh PowerPoint</Application>
  <PresentationFormat>自定义</PresentationFormat>
  <Paragraphs>235</Paragraphs>
  <Slides>23</Slides>
  <Notes>6</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4" baseType="lpstr">
      <vt:lpstr>Avenir Roman</vt:lpstr>
      <vt:lpstr>DengXian</vt:lpstr>
      <vt:lpstr>Helvetica Light</vt:lpstr>
      <vt:lpstr>SimHei</vt:lpstr>
      <vt:lpstr>Wingdings</vt:lpstr>
      <vt:lpstr>黑体</vt:lpstr>
      <vt:lpstr>时尚中黑简体</vt:lpstr>
      <vt:lpstr>微软雅黑</vt:lpstr>
      <vt:lpstr>Arial</vt:lpstr>
      <vt:lpstr>Office 主题</vt:lpstr>
      <vt:lpstr>Visio</vt:lpstr>
      <vt:lpstr>PowerPoint 演示文稿</vt:lpstr>
      <vt:lpstr>PowerPoint 演示文稿</vt:lpstr>
      <vt:lpstr>PowerPoint 演示文稿</vt:lpstr>
      <vt:lpstr>PowerPoint 演示文稿</vt:lpstr>
      <vt:lpstr>PowerPoint 演示文稿</vt:lpstr>
      <vt:lpstr>大数据解读世界互联网大会“谁在攻击”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14</cp:revision>
  <dcterms:modified xsi:type="dcterms:W3CDTF">2016-07-18T09:20:31Z</dcterms:modified>
</cp:coreProperties>
</file>